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7" r:id="rId1"/>
  </p:sldMasterIdLst>
  <p:notesMasterIdLst>
    <p:notesMasterId r:id="rId15"/>
  </p:notesMasterIdLst>
  <p:handoutMasterIdLst>
    <p:handoutMasterId r:id="rId16"/>
  </p:handoutMasterIdLst>
  <p:sldIdLst>
    <p:sldId id="333" r:id="rId2"/>
    <p:sldId id="381" r:id="rId3"/>
    <p:sldId id="383" r:id="rId4"/>
    <p:sldId id="394" r:id="rId5"/>
    <p:sldId id="393" r:id="rId6"/>
    <p:sldId id="395" r:id="rId7"/>
    <p:sldId id="399" r:id="rId8"/>
    <p:sldId id="391" r:id="rId9"/>
    <p:sldId id="401" r:id="rId10"/>
    <p:sldId id="325" r:id="rId11"/>
    <p:sldId id="324" r:id="rId12"/>
    <p:sldId id="347" r:id="rId13"/>
    <p:sldId id="402" r:id="rId14"/>
  </p:sldIdLst>
  <p:sldSz cx="9144000" cy="6858000" type="screen4x3"/>
  <p:notesSz cx="7099300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800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800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800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800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800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B1D"/>
    <a:srgbClr val="E2FF33"/>
    <a:srgbClr val="A86604"/>
    <a:srgbClr val="DBE5F1"/>
    <a:srgbClr val="996633"/>
    <a:srgbClr val="0000FF"/>
    <a:srgbClr val="FF0000"/>
    <a:srgbClr val="006600"/>
    <a:srgbClr val="FCE9A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2" autoAdjust="0"/>
  </p:normalViewPr>
  <p:slideViewPr>
    <p:cSldViewPr>
      <p:cViewPr>
        <p:scale>
          <a:sx n="75" d="100"/>
          <a:sy n="75" d="100"/>
        </p:scale>
        <p:origin x="-3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udy\Documents\&#49688;&#48516;&#50640;&#46384;&#47480;%20&#54077;&#52285;&#47456;&#5436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41"/>
  <c:chart>
    <c:title>
      <c:tx>
        <c:rich>
          <a:bodyPr/>
          <a:lstStyle/>
          <a:p>
            <a:pPr>
              <a:defRPr/>
            </a:pPr>
            <a:r>
              <a:rPr lang="ko-KR"/>
              <a:t>잔카볼 경도시험치</a:t>
            </a:r>
          </a:p>
        </c:rich>
      </c:tx>
      <c:layout>
        <c:manualLayout>
          <c:xMode val="edge"/>
          <c:yMode val="edge"/>
          <c:x val="0.53357617568446147"/>
          <c:y val="0.60647887323944316"/>
        </c:manualLayout>
      </c:layout>
    </c:title>
    <c:pivotFmts>
      <c:pivotFmt>
        <c:idx val="0"/>
        <c:spPr>
          <a:solidFill>
            <a:schemeClr val="tx2">
              <a:lumMod val="75000"/>
            </a:schemeClr>
          </a:solidFill>
          <a:ln w="12700">
            <a:noFill/>
            <a:prstDash val="solid"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900" baseline="0">
                  <a:latin typeface="Century Gothic" pitchFamily="34" charset="0"/>
                </a:defRPr>
              </a:pPr>
              <a:endParaRPr lang="ko-KR"/>
            </a:p>
          </c:txPr>
          <c:showVal val="1"/>
        </c:dLbl>
      </c:pivotFmt>
      <c:pivotFmt>
        <c:idx val="1"/>
      </c:pivotFmt>
      <c:pivotFmt>
        <c:idx val="2"/>
        <c:spPr>
          <a:solidFill>
            <a:srgbClr val="FF0000"/>
          </a:solidFill>
          <a:ln w="12700">
            <a:noFill/>
            <a:prstDash val="solid"/>
          </a:ln>
        </c:spPr>
        <c:dLbl>
          <c:idx val="0"/>
          <c:tx>
            <c:rich>
              <a:bodyPr/>
              <a:lstStyle/>
              <a:p>
                <a:r>
                  <a:rPr lang="en-US" altLang="en-US">
                    <a:solidFill>
                      <a:srgbClr val="FF0000"/>
                    </a:solidFill>
                  </a:rPr>
                  <a:t> 3,582 </a:t>
                </a:r>
              </a:p>
            </c:rich>
          </c:tx>
          <c:showVal val="1"/>
        </c:dLbl>
      </c:pivotFmt>
      <c:pivotFmt>
        <c:idx val="3"/>
        <c:spPr>
          <a:solidFill>
            <a:srgbClr val="00B050"/>
          </a:solidFill>
          <a:ln w="12700">
            <a:noFill/>
            <a:prstDash val="solid"/>
          </a:ln>
        </c:spPr>
        <c:dLbl>
          <c:idx val="0"/>
          <c:tx>
            <c:rich>
              <a:bodyPr/>
              <a:lstStyle/>
              <a:p>
                <a:r>
                  <a:rPr lang="en-US" altLang="en-US">
                    <a:solidFill>
                      <a:srgbClr val="FF0000"/>
                    </a:solidFill>
                  </a:rPr>
                  <a:t>1,380</a:t>
                </a:r>
                <a:r>
                  <a:rPr lang="en-US" altLang="en-US"/>
                  <a:t> </a:t>
                </a:r>
              </a:p>
            </c:rich>
          </c:tx>
          <c:showVal val="1"/>
        </c:dLbl>
      </c:pivotFmt>
      <c:pivotFmt>
        <c:idx val="4"/>
        <c:spPr>
          <a:solidFill>
            <a:schemeClr val="tx2">
              <a:lumMod val="75000"/>
            </a:schemeClr>
          </a:solidFill>
          <a:ln w="12700">
            <a:noFill/>
            <a:prstDash val="solid"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sz="900" baseline="0">
                  <a:latin typeface="Century Gothic" pitchFamily="34" charset="0"/>
                </a:defRPr>
              </a:pPr>
              <a:endParaRPr lang="ko-KR"/>
            </a:p>
          </c:txPr>
          <c:showVal val="1"/>
        </c:dLbl>
      </c:pivotFmt>
      <c:pivotFmt>
        <c:idx val="5"/>
        <c:spPr>
          <a:solidFill>
            <a:srgbClr val="00B050"/>
          </a:solidFill>
          <a:ln w="12700">
            <a:noFill/>
            <a:prstDash val="solid"/>
          </a:ln>
        </c:spPr>
        <c:dLbl>
          <c:idx val="0"/>
          <c:tx>
            <c:rich>
              <a:bodyPr/>
              <a:lstStyle/>
              <a:p>
                <a:r>
                  <a:rPr lang="en-US" altLang="en-US">
                    <a:solidFill>
                      <a:srgbClr val="FF0000"/>
                    </a:solidFill>
                  </a:rPr>
                  <a:t>1,380</a:t>
                </a:r>
                <a:r>
                  <a:rPr lang="en-US" altLang="en-US"/>
                  <a:t> </a:t>
                </a:r>
              </a:p>
            </c:rich>
          </c:tx>
          <c:showVal val="1"/>
        </c:dLbl>
      </c:pivotFmt>
      <c:pivotFmt>
        <c:idx val="6"/>
        <c:spPr>
          <a:solidFill>
            <a:srgbClr val="FF0000"/>
          </a:solidFill>
          <a:ln w="12700">
            <a:noFill/>
            <a:prstDash val="solid"/>
          </a:ln>
        </c:spPr>
        <c:dLbl>
          <c:idx val="0"/>
          <c:tx>
            <c:rich>
              <a:bodyPr/>
              <a:lstStyle/>
              <a:p>
                <a:r>
                  <a:rPr lang="en-US" altLang="en-US">
                    <a:solidFill>
                      <a:srgbClr val="FF0000"/>
                    </a:solidFill>
                  </a:rPr>
                  <a:t> 3,582 </a:t>
                </a:r>
              </a:p>
            </c:rich>
          </c:tx>
          <c:showVal val="1"/>
        </c:dLbl>
      </c:pivotFmt>
    </c:pivotFmts>
    <c:view3D>
      <c:perspective val="30"/>
    </c:view3D>
    <c:plotArea>
      <c:layout>
        <c:manualLayout>
          <c:layoutTarget val="inner"/>
          <c:xMode val="edge"/>
          <c:yMode val="edge"/>
          <c:x val="0.23031644414014157"/>
          <c:y val="3.915555555555561E-2"/>
          <c:w val="0.735672714823708"/>
          <c:h val="0.89208153980752369"/>
        </c:manualLayout>
      </c:layout>
      <c:bar3DChart>
        <c:barDir val="bar"/>
        <c:grouping val="clustered"/>
        <c:ser>
          <c:idx val="0"/>
          <c:order val="0"/>
          <c:tx>
            <c:v>요약</c:v>
          </c:tx>
          <c:dPt>
            <c:idx val="34"/>
            <c:spPr>
              <a:solidFill>
                <a:srgbClr val="C00000"/>
              </a:solidFill>
            </c:spPr>
          </c:dPt>
          <c:dLbls>
            <c:dLbl>
              <c:idx val="15"/>
              <c:layout/>
              <c:tx>
                <c:rich>
                  <a:bodyPr/>
                  <a:lstStyle/>
                  <a:p>
                    <a:r>
                      <a:rPr lang="en-US"/>
                      <a:t>1,380 </a:t>
                    </a:r>
                  </a:p>
                </c:rich>
              </c:tx>
              <c:showVal val="1"/>
            </c:dLbl>
            <c:dLbl>
              <c:idx val="30"/>
              <c:layout>
                <c:manualLayout>
                  <c:x val="-1.121794871794872E-2"/>
                  <c:y val="2.688172043010772E-3"/>
                </c:manualLayout>
              </c:layout>
              <c:showVal val="1"/>
            </c:dLbl>
            <c:dLbl>
              <c:idx val="31"/>
              <c:layout>
                <c:manualLayout>
                  <c:x val="0"/>
                  <c:y val="0"/>
                </c:manualLayout>
              </c:layout>
              <c:showVal val="1"/>
            </c:dLbl>
            <c:dLbl>
              <c:idx val="32"/>
              <c:layout>
                <c:manualLayout>
                  <c:x val="1.6025641025641024E-2"/>
                  <c:y val="-2.150537634408604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4725</a:t>
                    </a:r>
                  </a:p>
                </c:rich>
              </c:tx>
              <c:showVal val="1"/>
            </c:dLbl>
            <c:dLbl>
              <c:idx val="33"/>
              <c:layout>
                <c:manualLayout>
                  <c:x val="-1.9230769230769346E-2"/>
                  <c:y val="2.956989247311842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3,582 </a:t>
                    </a:r>
                  </a:p>
                </c:rich>
              </c:tx>
              <c:showVal val="1"/>
            </c:dLbl>
            <c:dLbl>
              <c:idx val="34"/>
              <c:delete val="1"/>
            </c:dLbl>
            <c:showVal val="1"/>
          </c:dLbls>
          <c:cat>
            <c:strLit>
              <c:ptCount val="35"/>
              <c:pt idx="0">
                <c:v>White Pine 백송</c:v>
              </c:pt>
              <c:pt idx="1">
                <c:v>Hemlock 솔송나무</c:v>
              </c:pt>
              <c:pt idx="2">
                <c:v>Larch 낙엽송</c:v>
              </c:pt>
              <c:pt idx="3">
                <c:v>Douglas Fir 미송</c:v>
              </c:pt>
              <c:pt idx="4">
                <c:v>Sycamore 시카무어</c:v>
              </c:pt>
              <c:pt idx="5">
                <c:v>Cedar 삼나무</c:v>
              </c:pt>
              <c:pt idx="6">
                <c:v>Black Cherry 벚나무</c:v>
              </c:pt>
              <c:pt idx="7">
                <c:v>Teak 티이크</c:v>
              </c:pt>
              <c:pt idx="8">
                <c:v>Black Walnut 호도나무</c:v>
              </c:pt>
              <c:pt idx="9">
                <c:v>Carbonized Bamboo 탄화대나무</c:v>
              </c:pt>
              <c:pt idx="10">
                <c:v>Yellow Birch 자작나무</c:v>
              </c:pt>
              <c:pt idx="11">
                <c:v>Red Oak 적참나무</c:v>
              </c:pt>
              <c:pt idx="12">
                <c:v>American Beech너도밤나무</c:v>
              </c:pt>
              <c:pt idx="13">
                <c:v>Ash (White)물푸레나무</c:v>
              </c:pt>
              <c:pt idx="14">
                <c:v>White Oak 참나무</c:v>
              </c:pt>
              <c:pt idx="15">
                <c:v>Natural Bamboo 대나무</c:v>
              </c:pt>
              <c:pt idx="16">
                <c:v>Hard Maple 경질단풍나무</c:v>
              </c:pt>
              <c:pt idx="17">
                <c:v>Sapele 샤벨</c:v>
              </c:pt>
              <c:pt idx="18">
                <c:v>Zebrawood 괴목나무</c:v>
              </c:pt>
              <c:pt idx="19">
                <c:v>Wenge 웬지</c:v>
              </c:pt>
              <c:pt idx="20">
                <c:v>Locust 아까시나무</c:v>
              </c:pt>
              <c:pt idx="21">
                <c:v>Kempas 캠파스</c:v>
              </c:pt>
              <c:pt idx="22">
                <c:v>Merbau 멀바우</c:v>
              </c:pt>
              <c:pt idx="23">
                <c:v>Bangkirai 방키라이</c:v>
              </c:pt>
              <c:pt idx="24">
                <c:v>Doussie 도우시에</c:v>
              </c:pt>
              <c:pt idx="25">
                <c:v>Jarrah 자라</c:v>
              </c:pt>
              <c:pt idx="26">
                <c:v>Bubinga 부빙가</c:v>
              </c:pt>
              <c:pt idx="27">
                <c:v>Cabreuva 캬부레바</c:v>
              </c:pt>
              <c:pt idx="28">
                <c:v>Brazilian Cherry 자토바</c:v>
              </c:pt>
              <c:pt idx="29">
                <c:v>Red Mahogany 박달나무</c:v>
              </c:pt>
              <c:pt idx="30">
                <c:v>Brazilian Redwood 장미목</c:v>
              </c:pt>
              <c:pt idx="31">
                <c:v>Ebony 흑단</c:v>
              </c:pt>
              <c:pt idx="32">
                <c:v>Cumaru 꾸마루</c:v>
              </c:pt>
              <c:pt idx="33">
                <c:v>Ipe 이뻬</c:v>
              </c:pt>
              <c:pt idx="34">
                <c:v>B.P Wood 대나무압축목재</c:v>
              </c:pt>
            </c:strLit>
          </c:cat>
          <c:val>
            <c:numLit>
              <c:formatCode>General</c:formatCode>
              <c:ptCount val="35"/>
              <c:pt idx="0">
                <c:v>420</c:v>
              </c:pt>
              <c:pt idx="1">
                <c:v>500</c:v>
              </c:pt>
              <c:pt idx="2">
                <c:v>590</c:v>
              </c:pt>
              <c:pt idx="3">
                <c:v>660</c:v>
              </c:pt>
              <c:pt idx="4">
                <c:v>770</c:v>
              </c:pt>
              <c:pt idx="5">
                <c:v>900</c:v>
              </c:pt>
              <c:pt idx="6">
                <c:v>950</c:v>
              </c:pt>
              <c:pt idx="7">
                <c:v>1000</c:v>
              </c:pt>
              <c:pt idx="8">
                <c:v>1010</c:v>
              </c:pt>
              <c:pt idx="9">
                <c:v>1180</c:v>
              </c:pt>
              <c:pt idx="10">
                <c:v>1260</c:v>
              </c:pt>
              <c:pt idx="11">
                <c:v>1290</c:v>
              </c:pt>
              <c:pt idx="12">
                <c:v>1300</c:v>
              </c:pt>
              <c:pt idx="13">
                <c:v>1320</c:v>
              </c:pt>
              <c:pt idx="14">
                <c:v>1360</c:v>
              </c:pt>
              <c:pt idx="15">
                <c:v>1380</c:v>
              </c:pt>
              <c:pt idx="16">
                <c:v>1450</c:v>
              </c:pt>
              <c:pt idx="17">
                <c:v>1510</c:v>
              </c:pt>
              <c:pt idx="18">
                <c:v>1575</c:v>
              </c:pt>
              <c:pt idx="19">
                <c:v>1630</c:v>
              </c:pt>
              <c:pt idx="20">
                <c:v>1700</c:v>
              </c:pt>
              <c:pt idx="21">
                <c:v>1710</c:v>
              </c:pt>
              <c:pt idx="22">
                <c:v>1712</c:v>
              </c:pt>
              <c:pt idx="23">
                <c:v>1798</c:v>
              </c:pt>
              <c:pt idx="24">
                <c:v>1810</c:v>
              </c:pt>
              <c:pt idx="25">
                <c:v>1910</c:v>
              </c:pt>
              <c:pt idx="26">
                <c:v>1980</c:v>
              </c:pt>
              <c:pt idx="27">
                <c:v>2200</c:v>
              </c:pt>
              <c:pt idx="28">
                <c:v>2350</c:v>
              </c:pt>
              <c:pt idx="29">
                <c:v>2697</c:v>
              </c:pt>
              <c:pt idx="30">
                <c:v>3190</c:v>
              </c:pt>
              <c:pt idx="31">
                <c:v>3220</c:v>
              </c:pt>
              <c:pt idx="32">
                <c:v>3540</c:v>
              </c:pt>
              <c:pt idx="33">
                <c:v>3582</c:v>
              </c:pt>
              <c:pt idx="34">
                <c:v>3684</c:v>
              </c:pt>
            </c:numLit>
          </c:val>
        </c:ser>
        <c:shape val="pyramid"/>
        <c:axId val="69377408"/>
        <c:axId val="69420160"/>
        <c:axId val="0"/>
      </c:bar3DChart>
      <c:catAx>
        <c:axId val="69377408"/>
        <c:scaling>
          <c:orientation val="minMax"/>
        </c:scaling>
        <c:axPos val="l"/>
        <c:numFmt formatCode="General" sourceLinked="1"/>
        <c:majorTickMark val="in"/>
        <c:tickLblPos val="nextTo"/>
        <c:txPr>
          <a:bodyPr rot="0" vert="horz"/>
          <a:lstStyle/>
          <a:p>
            <a:pPr>
              <a:defRPr/>
            </a:pPr>
            <a:endParaRPr lang="ko-KR"/>
          </a:p>
        </c:txPr>
        <c:crossAx val="69420160"/>
        <c:crosses val="autoZero"/>
        <c:lblAlgn val="ctr"/>
        <c:lblOffset val="100"/>
        <c:tickLblSkip val="1"/>
        <c:tickMarkSkip val="1"/>
      </c:catAx>
      <c:valAx>
        <c:axId val="69420160"/>
        <c:scaling>
          <c:orientation val="minMax"/>
        </c:scaling>
        <c:axPos val="b"/>
        <c:majorGridlines/>
        <c:minorGridlines/>
        <c:numFmt formatCode="General" sourceLinked="1"/>
        <c:majorTickMark val="in"/>
        <c:tickLblPos val="nextTo"/>
        <c:txPr>
          <a:bodyPr rot="0" vert="horz"/>
          <a:lstStyle/>
          <a:p>
            <a:pPr>
              <a:defRPr/>
            </a:pPr>
            <a:endParaRPr lang="ko-KR"/>
          </a:p>
        </c:txPr>
        <c:crossAx val="69377408"/>
        <c:crosses val="autoZero"/>
        <c:crossBetween val="between"/>
        <c:minorUnit val="500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style val="41"/>
  <c:chart>
    <c:title>
      <c:tx>
        <c:rich>
          <a:bodyPr/>
          <a:lstStyle/>
          <a:p>
            <a:pPr>
              <a:defRPr/>
            </a:pPr>
            <a:r>
              <a:rPr lang="ko-KR"/>
              <a:t>목재 치수 안정성 비교표</a:t>
            </a:r>
            <a:endParaRPr lang="en-US"/>
          </a:p>
        </c:rich>
      </c:tx>
      <c:layout>
        <c:manualLayout>
          <c:xMode val="edge"/>
          <c:yMode val="edge"/>
          <c:x val="0.58304293027727949"/>
          <c:y val="6.2611125222250444E-2"/>
        </c:manualLayout>
      </c:layout>
    </c:title>
    <c:pivotFmts>
      <c:pivotFmt>
        <c:idx val="0"/>
        <c:spPr>
          <a:solidFill>
            <a:schemeClr val="tx2">
              <a:lumMod val="75000"/>
            </a:schemeClr>
          </a:solidFill>
          <a:ln w="12700">
            <a:noFill/>
            <a:prstDash val="solid"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baseline="0">
                  <a:solidFill>
                    <a:schemeClr val="bg2">
                      <a:lumMod val="10000"/>
                    </a:schemeClr>
                  </a:solidFill>
                  <a:latin typeface="Century Gothic" pitchFamily="34" charset="0"/>
                </a:defRPr>
              </a:pPr>
              <a:endParaRPr lang="ko-KR"/>
            </a:p>
          </c:txPr>
          <c:showVal val="1"/>
        </c:dLbl>
      </c:pivotFmt>
      <c:pivotFmt>
        <c:idx val="1"/>
        <c:spPr>
          <a:solidFill>
            <a:srgbClr val="FF0000"/>
          </a:solidFill>
          <a:ln w="12700">
            <a:noFill/>
            <a:prstDash val="solid"/>
          </a:ln>
        </c:spPr>
        <c:dLbl>
          <c:idx val="0"/>
          <c:layout>
            <c:manualLayout>
              <c:x val="0"/>
              <c:y val="0"/>
            </c:manualLayout>
          </c:layout>
          <c:spPr/>
          <c:txPr>
            <a:bodyPr/>
            <a:lstStyle/>
            <a:p>
              <a:pPr>
                <a:defRPr baseline="0">
                  <a:solidFill>
                    <a:srgbClr val="FF0000"/>
                  </a:solidFill>
                  <a:latin typeface="Century Gothic" pitchFamily="34" charset="0"/>
                </a:defRPr>
              </a:pPr>
              <a:endParaRPr lang="ko-KR"/>
            </a:p>
          </c:txPr>
          <c:showVal val="1"/>
        </c:dLbl>
      </c:pivotFmt>
      <c:pivotFmt>
        <c:idx val="2"/>
        <c:spPr>
          <a:solidFill>
            <a:schemeClr val="tx2">
              <a:lumMod val="75000"/>
            </a:schemeClr>
          </a:solidFill>
          <a:ln w="12700">
            <a:noFill/>
            <a:prstDash val="solid"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 baseline="0">
                  <a:solidFill>
                    <a:schemeClr val="bg2">
                      <a:lumMod val="10000"/>
                    </a:schemeClr>
                  </a:solidFill>
                  <a:latin typeface="Century Gothic" pitchFamily="34" charset="0"/>
                </a:defRPr>
              </a:pPr>
              <a:endParaRPr lang="ko-KR"/>
            </a:p>
          </c:txPr>
          <c:showVal val="1"/>
        </c:dLbl>
      </c:pivotFmt>
      <c:pivotFmt>
        <c:idx val="3"/>
        <c:spPr>
          <a:solidFill>
            <a:srgbClr val="FF0000"/>
          </a:solidFill>
          <a:ln w="12700">
            <a:noFill/>
            <a:prstDash val="solid"/>
          </a:ln>
        </c:spPr>
        <c:dLbl>
          <c:idx val="0"/>
          <c:layout>
            <c:manualLayout>
              <c:x val="0"/>
              <c:y val="0"/>
            </c:manualLayout>
          </c:layout>
          <c:spPr/>
          <c:txPr>
            <a:bodyPr/>
            <a:lstStyle/>
            <a:p>
              <a:pPr>
                <a:defRPr baseline="0">
                  <a:solidFill>
                    <a:srgbClr val="FF0000"/>
                  </a:solidFill>
                  <a:latin typeface="Century Gothic" pitchFamily="34" charset="0"/>
                </a:defRPr>
              </a:pPr>
              <a:endParaRPr lang="ko-KR"/>
            </a:p>
          </c:txPr>
          <c:showVal val="1"/>
        </c:dLbl>
      </c:pivotFmt>
    </c:pivotFmts>
    <c:view3D>
      <c:perspective val="30"/>
    </c:view3D>
    <c:plotArea>
      <c:layout>
        <c:manualLayout>
          <c:layoutTarget val="inner"/>
          <c:xMode val="edge"/>
          <c:yMode val="edge"/>
          <c:x val="0.21426135063046925"/>
          <c:y val="2.9352517985611812E-2"/>
          <c:w val="0.74928590931109262"/>
          <c:h val="0.88767574916445413"/>
        </c:manualLayout>
      </c:layout>
      <c:bar3DChart>
        <c:barDir val="bar"/>
        <c:grouping val="clustered"/>
        <c:ser>
          <c:idx val="0"/>
          <c:order val="0"/>
          <c:tx>
            <c:v>요약</c:v>
          </c:tx>
          <c:dPt>
            <c:idx val="22"/>
            <c:spPr>
              <a:solidFill>
                <a:srgbClr val="FF0000"/>
              </a:solidFill>
            </c:spPr>
          </c:dPt>
          <c:dLbls>
            <c:dLbl>
              <c:idx val="22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0.00015</a:t>
                    </a:r>
                  </a:p>
                </c:rich>
              </c:tx>
              <c:showVal val="1"/>
            </c:dLbl>
            <c:showVal val="1"/>
          </c:dLbls>
          <c:cat>
            <c:strLit>
              <c:ptCount val="23"/>
              <c:pt idx="0">
                <c:v>Beech </c:v>
              </c:pt>
              <c:pt idx="1">
                <c:v>Hickory </c:v>
              </c:pt>
              <c:pt idx="2">
                <c:v>Jarrah </c:v>
              </c:pt>
              <c:pt idx="3">
                <c:v>Red Oak </c:v>
              </c:pt>
              <c:pt idx="4">
                <c:v>White Oak </c:v>
              </c:pt>
              <c:pt idx="5">
                <c:v>Maple </c:v>
              </c:pt>
              <c:pt idx="6">
                <c:v>Birch </c:v>
              </c:pt>
              <c:pt idx="7">
                <c:v>Pecan</c:v>
              </c:pt>
              <c:pt idx="8">
                <c:v>Brazil Cherry </c:v>
              </c:pt>
              <c:pt idx="9">
                <c:v>Ash </c:v>
              </c:pt>
              <c:pt idx="10">
                <c:v>Walnut </c:v>
              </c:pt>
              <c:pt idx="11">
                <c:v>Fir</c:v>
              </c:pt>
              <c:pt idx="12">
                <c:v>Pine</c:v>
              </c:pt>
              <c:pt idx="13">
                <c:v>Heart Pine</c:v>
              </c:pt>
              <c:pt idx="14">
                <c:v>Cherry </c:v>
              </c:pt>
              <c:pt idx="15">
                <c:v>Mahogany</c:v>
              </c:pt>
              <c:pt idx="16">
                <c:v>Purpleheart </c:v>
              </c:pt>
              <c:pt idx="17">
                <c:v>Wenge </c:v>
              </c:pt>
              <c:pt idx="18">
                <c:v>Teak</c:v>
              </c:pt>
              <c:pt idx="19">
                <c:v>Padauk </c:v>
              </c:pt>
              <c:pt idx="20">
                <c:v>Cypress </c:v>
              </c:pt>
              <c:pt idx="21">
                <c:v>Merbau </c:v>
              </c:pt>
              <c:pt idx="22">
                <c:v>B.P Wood</c:v>
              </c:pt>
            </c:strLit>
          </c:cat>
          <c:val>
            <c:numLit>
              <c:formatCode>General</c:formatCode>
              <c:ptCount val="23"/>
              <c:pt idx="0">
                <c:v>4.3100000000000013E-3</c:v>
              </c:pt>
              <c:pt idx="1">
                <c:v>4.1099999999999904E-3</c:v>
              </c:pt>
              <c:pt idx="2">
                <c:v>3.9600000000000806E-3</c:v>
              </c:pt>
              <c:pt idx="3">
                <c:v>3.6900000000000812E-3</c:v>
              </c:pt>
              <c:pt idx="4">
                <c:v>3.6500000000000811E-3</c:v>
              </c:pt>
              <c:pt idx="5">
                <c:v>3.5300000000000652E-3</c:v>
              </c:pt>
              <c:pt idx="6">
                <c:v>3.3800000000000652E-3</c:v>
              </c:pt>
              <c:pt idx="7">
                <c:v>3.1500000000000612E-3</c:v>
              </c:pt>
              <c:pt idx="8">
                <c:v>3.0000000000000642E-3</c:v>
              </c:pt>
              <c:pt idx="9">
                <c:v>2.7400000000001078E-3</c:v>
              </c:pt>
              <c:pt idx="10">
                <c:v>2.7400000000001078E-3</c:v>
              </c:pt>
              <c:pt idx="11">
                <c:v>2.6700000000000452E-3</c:v>
              </c:pt>
              <c:pt idx="12">
                <c:v>2.6500000000000252E-3</c:v>
              </c:pt>
              <c:pt idx="13">
                <c:v>2.6300000000000212E-3</c:v>
              </c:pt>
              <c:pt idx="14">
                <c:v>2.4800000000000212E-3</c:v>
              </c:pt>
              <c:pt idx="15">
                <c:v>2.3800000000000392E-3</c:v>
              </c:pt>
              <c:pt idx="16">
                <c:v>2.1200000000000602E-3</c:v>
              </c:pt>
              <c:pt idx="17">
                <c:v>2.0100000000000001E-3</c:v>
              </c:pt>
              <c:pt idx="18">
                <c:v>1.860000000000066E-3</c:v>
              </c:pt>
              <c:pt idx="19">
                <c:v>1.8000000000000535E-3</c:v>
              </c:pt>
              <c:pt idx="20">
                <c:v>1.6200000000000559E-3</c:v>
              </c:pt>
              <c:pt idx="21">
                <c:v>1.5800000000000536E-3</c:v>
              </c:pt>
              <c:pt idx="22">
                <c:v>1.5000000000000321E-3</c:v>
              </c:pt>
            </c:numLit>
          </c:val>
        </c:ser>
        <c:shape val="pyramid"/>
        <c:axId val="69539328"/>
        <c:axId val="69540864"/>
        <c:axId val="0"/>
      </c:bar3DChart>
      <c:catAx>
        <c:axId val="69539328"/>
        <c:scaling>
          <c:orientation val="minMax"/>
        </c:scaling>
        <c:axPos val="l"/>
        <c:numFmt formatCode="General" sourceLinked="1"/>
        <c:majorTickMark val="in"/>
        <c:tickLblPos val="nextTo"/>
        <c:txPr>
          <a:bodyPr rot="0" vert="horz"/>
          <a:lstStyle/>
          <a:p>
            <a:pPr>
              <a:defRPr/>
            </a:pPr>
            <a:endParaRPr lang="ko-KR"/>
          </a:p>
        </c:txPr>
        <c:crossAx val="69540864"/>
        <c:crosses val="autoZero"/>
        <c:lblAlgn val="ctr"/>
        <c:lblOffset val="100"/>
        <c:tickLblSkip val="1"/>
        <c:tickMarkSkip val="1"/>
      </c:catAx>
      <c:valAx>
        <c:axId val="69540864"/>
        <c:scaling>
          <c:orientation val="minMax"/>
        </c:scaling>
        <c:axPos val="b"/>
        <c:majorGridlines/>
        <c:numFmt formatCode="General" sourceLinked="1"/>
        <c:majorTickMark val="in"/>
        <c:tickLblPos val="nextTo"/>
        <c:txPr>
          <a:bodyPr rot="0" vert="horz"/>
          <a:lstStyle/>
          <a:p>
            <a:pPr>
              <a:defRPr/>
            </a:pPr>
            <a:endParaRPr lang="ko-KR"/>
          </a:p>
        </c:txPr>
        <c:crossAx val="69539328"/>
        <c:crosses val="autoZero"/>
        <c:crossBetween val="between"/>
      </c:valAx>
    </c:plotArea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227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 eaLnBrk="0" latinLnBrk="0" hangingPunct="0">
              <a:defRPr kumimoji="0" sz="120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227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 eaLnBrk="0" latinLnBrk="0" hangingPunct="0">
              <a:defRPr kumimoji="0" sz="120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fld id="{B57DAD9D-5D8D-4C7A-B464-5BE54752676A}" type="datetimeFigureOut">
              <a:rPr lang="ko-KR" altLang="en-US"/>
              <a:pPr>
                <a:defRPr/>
              </a:pPr>
              <a:t>2011-08-23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9721707"/>
            <a:ext cx="3076363" cy="511227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 eaLnBrk="0" latinLnBrk="0" hangingPunct="0">
              <a:defRPr kumimoji="0" sz="120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1296" y="9721707"/>
            <a:ext cx="3076363" cy="511227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 eaLnBrk="0" latinLnBrk="0" hangingPunct="0">
              <a:defRPr kumimoji="0" sz="1200">
                <a:latin typeface="Arial" charset="0"/>
                <a:ea typeface="굴림" charset="-127"/>
              </a:defRPr>
            </a:lvl1pPr>
          </a:lstStyle>
          <a:p>
            <a:pPr>
              <a:defRPr/>
            </a:pPr>
            <a:fld id="{005466CB-B753-4DBB-B497-8450F90A2ED3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6363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72" tIns="48886" rIns="97772" bIns="48886" numCol="1" anchor="t" anchorCtr="0" compatLnSpc="1">
            <a:prstTxWarp prst="textNoShape">
              <a:avLst/>
            </a:prstTxWarp>
          </a:bodyPr>
          <a:lstStyle>
            <a:lvl1pPr defTabSz="978616" eaLnBrk="1" latinLnBrk="1" hangingPunct="1">
              <a:defRPr kumimoji="1" sz="13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6" y="0"/>
            <a:ext cx="3076363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72" tIns="48886" rIns="97772" bIns="48886" numCol="1" anchor="t" anchorCtr="0" compatLnSpc="1">
            <a:prstTxWarp prst="textNoShape">
              <a:avLst/>
            </a:prstTxWarp>
          </a:bodyPr>
          <a:lstStyle>
            <a:lvl1pPr algn="r" defTabSz="978616" eaLnBrk="1" latinLnBrk="1" hangingPunct="1">
              <a:defRPr kumimoji="1" sz="13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694"/>
            <a:ext cx="5679440" cy="460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72" tIns="48886" rIns="97772" bIns="488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023"/>
            <a:ext cx="3076363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72" tIns="48886" rIns="97772" bIns="48886" numCol="1" anchor="b" anchorCtr="0" compatLnSpc="1">
            <a:prstTxWarp prst="textNoShape">
              <a:avLst/>
            </a:prstTxWarp>
          </a:bodyPr>
          <a:lstStyle>
            <a:lvl1pPr defTabSz="978616" eaLnBrk="1" latinLnBrk="1" hangingPunct="1">
              <a:defRPr kumimoji="1" sz="13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6" y="9720023"/>
            <a:ext cx="3076363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72" tIns="48886" rIns="97772" bIns="48886" numCol="1" anchor="b" anchorCtr="0" compatLnSpc="1">
            <a:prstTxWarp prst="textNoShape">
              <a:avLst/>
            </a:prstTxWarp>
          </a:bodyPr>
          <a:lstStyle>
            <a:lvl1pPr algn="r" defTabSz="978616" eaLnBrk="1" latinLnBrk="1" hangingPunct="1">
              <a:defRPr kumimoji="1" sz="13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AE700AC5-EA4E-4032-AD84-DD9DE63C482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77589-3A22-4DEE-A832-4EAC865A11F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C4536-0122-4CF4-9280-D009EE47215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318D8-F356-403A-BEB1-92402AA40FE0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F5C54-7EAB-4622-9FA0-1970CE19455F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1A3C-AC1A-4206-A7F1-E46F195C55F5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66E99-525C-4607-AA7F-1F43CFD8DEF3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480BE-92FF-49CB-81EB-2FCBE5625E8E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338E5-2F4F-472D-B184-3B55505F494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1A03-7AC0-426D-B101-7232D56054AD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58206-3019-4928-B6EA-B14ECC591FDC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9FA9-A51C-4C59-BDAA-83C770481539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EEEE3F0-B83D-4FBD-8F4C-0E2C7DFC90E8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  <p:sldLayoutId id="2147484562" r:id="rId5"/>
    <p:sldLayoutId id="2147484563" r:id="rId6"/>
    <p:sldLayoutId id="2147484564" r:id="rId7"/>
    <p:sldLayoutId id="2147484565" r:id="rId8"/>
    <p:sldLayoutId id="2147484566" r:id="rId9"/>
    <p:sldLayoutId id="2147484567" r:id="rId10"/>
    <p:sldLayoutId id="2147484568" r:id="rId11"/>
  </p:sldLayoutIdLst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부제목 2"/>
          <p:cNvSpPr txBox="1">
            <a:spLocks/>
          </p:cNvSpPr>
          <p:nvPr/>
        </p:nvSpPr>
        <p:spPr bwMode="auto">
          <a:xfrm>
            <a:off x="152400" y="1524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lang="en-US" altLang="ko-KR" sz="1200" kern="0" dirty="0">
              <a:latin typeface="+mn-ea"/>
              <a:ea typeface="+mn-ea"/>
            </a:endParaRPr>
          </a:p>
        </p:txBody>
      </p:sp>
      <p:sp>
        <p:nvSpPr>
          <p:cNvPr id="2052" name="직사각형 8"/>
          <p:cNvSpPr>
            <a:spLocks noChangeArrowheads="1"/>
          </p:cNvSpPr>
          <p:nvPr/>
        </p:nvSpPr>
        <p:spPr bwMode="auto">
          <a:xfrm>
            <a:off x="381000" y="762000"/>
            <a:ext cx="3581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1200" dirty="0" smtClean="0">
                <a:solidFill>
                  <a:schemeClr val="bg1"/>
                </a:solidFill>
                <a:latin typeface="Britannic Bold" pitchFamily="34" charset="0"/>
              </a:rPr>
              <a:t>   “ECO-FRIENDLY DECKING” PROPOSAL</a:t>
            </a:r>
            <a:endParaRPr kumimoji="0" lang="ko-KR" altLang="en-US" sz="1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638800" y="5586412"/>
            <a:ext cx="3276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latinLnBrk="0" hangingPunct="0">
              <a:defRPr/>
            </a:pPr>
            <a:r>
              <a:rPr kumimoji="0"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주식회사 </a:t>
            </a:r>
            <a:r>
              <a:rPr kumimoji="0" lang="ko-KR" altLang="en-US" sz="1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휴플러스</a:t>
            </a:r>
            <a:r>
              <a:rPr kumimoji="0" lang="ko-KR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kumimoji="0" lang="en-US" altLang="ko-K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(</a:t>
            </a:r>
            <a:r>
              <a:rPr kumimoji="0"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HUPLUS CO.,LTD )</a:t>
            </a:r>
            <a:endParaRPr kumimoji="0" lang="en-US" altLang="ko-KR" sz="1100" b="1" dirty="0">
              <a:solidFill>
                <a:schemeClr val="bg1"/>
              </a:solidFill>
              <a:latin typeface="HY울릉도B" pitchFamily="18" charset="-127"/>
              <a:ea typeface="HY울릉도B" pitchFamily="18" charset="-127"/>
            </a:endParaRPr>
          </a:p>
          <a:p>
            <a:pPr algn="r" eaLnBrk="0" latinLnBrk="0" hangingPunct="0">
              <a:defRPr/>
            </a:pPr>
            <a:endParaRPr kumimoji="0" lang="en-US" altLang="ko-KR" sz="1000" dirty="0">
              <a:solidFill>
                <a:schemeClr val="bg1"/>
              </a:solidFill>
              <a:latin typeface="Century Gothic" pitchFamily="34" charset="0"/>
              <a:ea typeface="굴림" charset="-127"/>
            </a:endParaRPr>
          </a:p>
          <a:p>
            <a:pPr algn="r" eaLnBrk="0" latinLnBrk="0" hangingPunct="0">
              <a:defRPr/>
            </a:pPr>
            <a:r>
              <a:rPr kumimoji="0" lang="ko-KR" altLang="en-US" sz="1800" b="1" dirty="0" smtClean="0">
                <a:solidFill>
                  <a:srgbClr val="FFFF00"/>
                </a:solidFill>
                <a:latin typeface="Century Gothic" pitchFamily="34" charset="0"/>
                <a:ea typeface="굴림" charset="-127"/>
              </a:rPr>
              <a:t>  </a:t>
            </a:r>
            <a:r>
              <a:rPr kumimoji="0" lang="ko-KR" altLang="en-US" sz="1800" b="1" dirty="0" smtClean="0">
                <a:solidFill>
                  <a:srgbClr val="FFFF00"/>
                </a:solidFill>
                <a:latin typeface="Century Gothic" pitchFamily="34" charset="0"/>
                <a:ea typeface="굴림" charset="-127"/>
              </a:rPr>
              <a:t>판매원   </a:t>
            </a:r>
            <a:r>
              <a:rPr kumimoji="0" lang="ko-KR" altLang="en-US" sz="2400" b="1" dirty="0" smtClean="0">
                <a:solidFill>
                  <a:srgbClr val="FFFF00"/>
                </a:solidFill>
                <a:latin typeface="Century Gothic" pitchFamily="34" charset="0"/>
                <a:ea typeface="굴림" charset="-127"/>
              </a:rPr>
              <a:t>신  테  </a:t>
            </a:r>
            <a:r>
              <a:rPr kumimoji="0" lang="ko-KR" altLang="en-US" sz="2400" b="1" dirty="0" err="1" smtClean="0">
                <a:solidFill>
                  <a:srgbClr val="FFFF00"/>
                </a:solidFill>
                <a:latin typeface="Century Gothic" pitchFamily="34" charset="0"/>
                <a:ea typeface="굴림" charset="-127"/>
              </a:rPr>
              <a:t>크</a:t>
            </a:r>
            <a:endParaRPr kumimoji="0" lang="en-US" altLang="ko-KR" sz="1600" b="1" dirty="0" smtClean="0">
              <a:solidFill>
                <a:srgbClr val="FFFF00"/>
              </a:solidFill>
              <a:latin typeface="Century Gothic" pitchFamily="34" charset="0"/>
              <a:ea typeface="굴림" charset="-127"/>
            </a:endParaRPr>
          </a:p>
          <a:p>
            <a:pPr algn="r" eaLnBrk="0" latinLnBrk="0" hangingPunct="0">
              <a:defRPr/>
            </a:pPr>
            <a:r>
              <a:rPr kumimoji="0" lang="en-US" altLang="ko-KR" sz="1400" dirty="0" smtClean="0">
                <a:solidFill>
                  <a:srgbClr val="FFFF00"/>
                </a:solidFill>
                <a:latin typeface="Century Gothic" pitchFamily="34" charset="0"/>
                <a:ea typeface="굴림" charset="-127"/>
              </a:rPr>
              <a:t>   062)515-7988   010-9784-6889</a:t>
            </a:r>
            <a:endParaRPr kumimoji="0" lang="en-US" altLang="ko-KR" sz="1400" dirty="0">
              <a:solidFill>
                <a:srgbClr val="FFFF00"/>
              </a:solidFill>
              <a:latin typeface="Century Gothic" pitchFamily="34" charset="0"/>
              <a:ea typeface="굴림" charset="-127"/>
            </a:endParaRPr>
          </a:p>
        </p:txBody>
      </p:sp>
      <p:sp>
        <p:nvSpPr>
          <p:cNvPr id="14" name="직사각형 8"/>
          <p:cNvSpPr>
            <a:spLocks noChangeArrowheads="1"/>
          </p:cNvSpPr>
          <p:nvPr/>
        </p:nvSpPr>
        <p:spPr bwMode="auto">
          <a:xfrm>
            <a:off x="304800" y="1066800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latinLnBrk="0" hangingPunct="0"/>
            <a:r>
              <a:rPr kumimoji="0" lang="en-US" altLang="ko-KR" sz="1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kumimoji="0" lang="ko-KR" altLang="en-US" sz="24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데크친환경</a:t>
            </a:r>
            <a:r>
              <a:rPr kumimoji="0"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0"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” </a:t>
            </a:r>
            <a:r>
              <a:rPr kumimoji="0"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제안서</a:t>
            </a:r>
            <a:endParaRPr kumimoji="0" lang="ko-KR" altLang="en-US" sz="1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 bwMode="auto">
          <a:xfrm>
            <a:off x="228600" y="1676401"/>
            <a:ext cx="868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 eaLnBrk="0" hangingPunct="0">
              <a:defRPr/>
            </a:pPr>
            <a:r>
              <a:rPr lang="en-US" altLang="ko-KR" sz="6000" kern="0" dirty="0">
                <a:solidFill>
                  <a:schemeClr val="bg1"/>
                </a:solidFill>
                <a:latin typeface="Algerian" pitchFamily="82" charset="0"/>
                <a:ea typeface="Kozuka Mincho Pro H" pitchFamily="18" charset="-128"/>
                <a:cs typeface="+mj-cs"/>
              </a:rPr>
              <a:t>B</a:t>
            </a:r>
            <a:r>
              <a:rPr lang="en-US" altLang="ko-KR" sz="6000" kern="0" dirty="0" smtClean="0">
                <a:solidFill>
                  <a:schemeClr val="bg1"/>
                </a:solidFill>
                <a:latin typeface="Algerian" pitchFamily="82" charset="0"/>
                <a:ea typeface="Kozuka Mincho Pro H" pitchFamily="18" charset="-128"/>
                <a:cs typeface="+mj-cs"/>
              </a:rPr>
              <a:t>.P WOOD DECKING        </a:t>
            </a:r>
          </a:p>
          <a:p>
            <a:pPr algn="ctr" eaLnBrk="0" hangingPunct="0">
              <a:defRPr/>
            </a:pPr>
            <a:r>
              <a:rPr lang="en-US" altLang="ko-KR" sz="2400" b="1" kern="0" dirty="0" smtClean="0">
                <a:solidFill>
                  <a:schemeClr val="bg1"/>
                </a:solidFill>
                <a:latin typeface="Adobe Song Std L" pitchFamily="18" charset="-128"/>
                <a:ea typeface="Adobe Song Std L" pitchFamily="18" charset="-128"/>
                <a:cs typeface="+mj-cs"/>
              </a:rPr>
              <a:t>BAMBOO PRESSING WOOD</a:t>
            </a:r>
            <a:endParaRPr lang="ko-KR" altLang="en-US" sz="2400" b="1" kern="0" dirty="0">
              <a:solidFill>
                <a:schemeClr val="bg1"/>
              </a:solidFill>
              <a:latin typeface="Adobe Song Std L" pitchFamily="18" charset="-128"/>
              <a:ea typeface="+mj-ea"/>
              <a:cs typeface="+mj-cs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 bwMode="auto">
          <a:xfrm>
            <a:off x="2438400" y="2895600"/>
            <a:ext cx="434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b"/>
          <a:lstStyle/>
          <a:p>
            <a:pPr algn="ctr" eaLnBrk="0" hangingPunct="0">
              <a:defRPr/>
            </a:pPr>
            <a:r>
              <a:rPr lang="en-US" altLang="ko-KR" b="1" kern="0" dirty="0" smtClean="0">
                <a:solidFill>
                  <a:srgbClr val="FFFF00"/>
                </a:solidFill>
                <a:latin typeface="Century Gothic" pitchFamily="34" charset="0"/>
                <a:ea typeface="+mj-ea"/>
                <a:cs typeface="+mj-cs"/>
              </a:rPr>
              <a:t>(</a:t>
            </a:r>
            <a:r>
              <a:rPr lang="ko-KR" altLang="en-US" b="1" kern="0" dirty="0" err="1" smtClean="0">
                <a:solidFill>
                  <a:srgbClr val="FFFF00"/>
                </a:solidFill>
                <a:latin typeface="Century Gothic" pitchFamily="34" charset="0"/>
                <a:ea typeface="+mj-ea"/>
                <a:cs typeface="+mj-cs"/>
              </a:rPr>
              <a:t>고압축</a:t>
            </a:r>
            <a:r>
              <a:rPr lang="ko-KR" altLang="en-US" b="1" kern="0" dirty="0" smtClean="0">
                <a:solidFill>
                  <a:srgbClr val="FFFF00"/>
                </a:solidFill>
                <a:latin typeface="Century Gothic" pitchFamily="34" charset="0"/>
                <a:ea typeface="+mj-ea"/>
                <a:cs typeface="+mj-cs"/>
              </a:rPr>
              <a:t> 천연목재</a:t>
            </a:r>
            <a:r>
              <a:rPr lang="en-US" altLang="ko-KR" b="1" kern="0" dirty="0" smtClean="0">
                <a:solidFill>
                  <a:srgbClr val="FFFF00"/>
                </a:solidFill>
                <a:latin typeface="Century Gothic" pitchFamily="34" charset="0"/>
                <a:ea typeface="+mj-ea"/>
                <a:cs typeface="+mj-cs"/>
              </a:rPr>
              <a:t>)</a:t>
            </a:r>
            <a:endParaRPr lang="ko-KR" altLang="en-US" b="1" kern="0" dirty="0">
              <a:solidFill>
                <a:srgbClr val="FFFF00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3733800"/>
            <a:ext cx="2133600" cy="52322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Eco Grade</a:t>
            </a:r>
            <a:endParaRPr lang="ko-KR" alt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1447800"/>
            <a:ext cx="2848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  <a:latin typeface="Bickham Script Pro Regular" pitchFamily="66" charset="0"/>
                <a:cs typeface="Aharoni" pitchFamily="2" charset="-79"/>
              </a:rPr>
              <a:t>The Bamboo in the Decking</a:t>
            </a:r>
            <a:endParaRPr lang="ko-KR" altLang="en-US" dirty="0">
              <a:solidFill>
                <a:schemeClr val="bg1">
                  <a:lumMod val="65000"/>
                </a:schemeClr>
              </a:solidFill>
              <a:latin typeface="Bickham Script Pro Regular" pitchFamily="66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4377950-4E2C-43C3-AAD0-38098465F827}" type="slidenum">
              <a:rPr lang="en-US" altLang="ko-KR"/>
              <a:pPr>
                <a:defRPr/>
              </a:pPr>
              <a:t>10</a:t>
            </a:fld>
            <a:endParaRPr lang="en-US" altLang="ko-KR"/>
          </a:p>
        </p:txBody>
      </p:sp>
      <p:sp>
        <p:nvSpPr>
          <p:cNvPr id="17414" name="제목 5"/>
          <p:cNvSpPr>
            <a:spLocks noGrp="1"/>
          </p:cNvSpPr>
          <p:nvPr>
            <p:ph type="title"/>
          </p:nvPr>
        </p:nvSpPr>
        <p:spPr>
          <a:xfrm>
            <a:off x="0" y="609600"/>
            <a:ext cx="4724400" cy="487363"/>
          </a:xfrm>
        </p:spPr>
        <p:txBody>
          <a:bodyPr/>
          <a:lstStyle/>
          <a:p>
            <a:pPr eaLnBrk="1" hangingPunct="1"/>
            <a:r>
              <a:rPr lang="ko-KR" altLang="en-US" sz="2400" b="1" dirty="0" smtClean="0"/>
              <a:t>경도 비교 그래프 </a:t>
            </a:r>
            <a:r>
              <a:rPr lang="en-US" altLang="ko-KR" sz="2400" b="1" dirty="0" smtClean="0"/>
              <a:t>- </a:t>
            </a:r>
            <a:r>
              <a:rPr lang="ko-KR" altLang="en-US" sz="2400" b="1" dirty="0" smtClean="0"/>
              <a:t>에코등급</a:t>
            </a:r>
          </a:p>
        </p:txBody>
      </p:sp>
      <p:cxnSp>
        <p:nvCxnSpPr>
          <p:cNvPr id="8" name="직선 연결선 7"/>
          <p:cNvCxnSpPr/>
          <p:nvPr/>
        </p:nvCxnSpPr>
        <p:spPr>
          <a:xfrm>
            <a:off x="0" y="1143000"/>
            <a:ext cx="4572000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차트 6"/>
          <p:cNvGraphicFramePr>
            <a:graphicFrameLocks noGrp="1"/>
          </p:cNvGraphicFramePr>
          <p:nvPr/>
        </p:nvGraphicFramePr>
        <p:xfrm>
          <a:off x="304800" y="1295400"/>
          <a:ext cx="7924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886200" y="45720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 dirty="0" smtClean="0">
                <a:solidFill>
                  <a:schemeClr val="bg1"/>
                </a:solidFill>
                <a:latin typeface="+mn-ea"/>
                <a:ea typeface="+mn-ea"/>
              </a:rPr>
              <a:t>목재의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  <a:ea typeface="+mn-ea"/>
              </a:rPr>
              <a:t>경도가 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  <a:ea typeface="+mn-ea"/>
              </a:rPr>
              <a:t>2000psi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  <a:ea typeface="+mn-ea"/>
              </a:rPr>
              <a:t>이상일 때 오일 마감이 가능하며</a:t>
            </a:r>
            <a:r>
              <a:rPr lang="en-US" altLang="ko-KR" sz="9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ko-KR" altLang="en-US" sz="900" b="1" dirty="0">
                <a:solidFill>
                  <a:schemeClr val="bg1"/>
                </a:solidFill>
                <a:latin typeface="+mn-ea"/>
                <a:ea typeface="+mn-ea"/>
              </a:rPr>
              <a:t>가구의 이동이나 하이힐에 의한 상처를 방지 할 수 </a:t>
            </a:r>
            <a:r>
              <a:rPr lang="ko-KR" altLang="en-US" sz="900" b="1" dirty="0" smtClean="0">
                <a:solidFill>
                  <a:schemeClr val="bg1"/>
                </a:solidFill>
                <a:latin typeface="+mn-ea"/>
                <a:ea typeface="+mn-ea"/>
              </a:rPr>
              <a:t>있습니다</a:t>
            </a:r>
            <a:r>
              <a:rPr lang="en-US" altLang="ko-KR" sz="900" b="1" dirty="0" smtClean="0">
                <a:solidFill>
                  <a:schemeClr val="bg1"/>
                </a:solidFill>
                <a:latin typeface="+mn-ea"/>
                <a:ea typeface="+mn-ea"/>
              </a:rPr>
              <a:t>.</a:t>
            </a:r>
            <a:r>
              <a:rPr lang="ko-KR" altLang="en-US" sz="900" b="1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endParaRPr lang="ko-KR" altLang="en-US" sz="9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5558AB-7886-4EE8-9A17-C3BE7723C88D}" type="slidenum">
              <a:rPr lang="en-US" altLang="ko-KR"/>
              <a:pPr>
                <a:defRPr/>
              </a:pPr>
              <a:t>11</a:t>
            </a:fld>
            <a:endParaRPr lang="en-US" altLang="ko-KR"/>
          </a:p>
        </p:txBody>
      </p:sp>
      <p:sp>
        <p:nvSpPr>
          <p:cNvPr id="16390" name="제목 5"/>
          <p:cNvSpPr>
            <a:spLocks noGrp="1"/>
          </p:cNvSpPr>
          <p:nvPr>
            <p:ph type="title"/>
          </p:nvPr>
        </p:nvSpPr>
        <p:spPr>
          <a:xfrm>
            <a:off x="0" y="609600"/>
            <a:ext cx="5029200" cy="487363"/>
          </a:xfrm>
        </p:spPr>
        <p:txBody>
          <a:bodyPr/>
          <a:lstStyle/>
          <a:p>
            <a:pPr eaLnBrk="1" hangingPunct="1"/>
            <a:r>
              <a:rPr lang="ko-KR" altLang="en-US" sz="2400" b="1" dirty="0" smtClean="0"/>
              <a:t>치수안정성 비교 그래프 </a:t>
            </a:r>
            <a:r>
              <a:rPr lang="en-US" altLang="ko-KR" sz="2400" b="1" dirty="0" smtClean="0"/>
              <a:t>- </a:t>
            </a:r>
            <a:r>
              <a:rPr lang="ko-KR" altLang="en-US" sz="2400" b="1" dirty="0" smtClean="0"/>
              <a:t>에코등급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0" y="1143000"/>
            <a:ext cx="4572000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차트 7"/>
          <p:cNvGraphicFramePr>
            <a:graphicFrameLocks noGrp="1"/>
          </p:cNvGraphicFramePr>
          <p:nvPr/>
        </p:nvGraphicFramePr>
        <p:xfrm>
          <a:off x="304800" y="1371600"/>
          <a:ext cx="7696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791200" y="838200"/>
            <a:ext cx="3048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en-US" altLang="ko-KR" sz="1400" dirty="0" smtClean="0"/>
              <a:t>Australia, Germany 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/</a:t>
            </a:r>
            <a:r>
              <a:rPr lang="ko-KR" altLang="en-US" sz="1400" dirty="0" err="1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데크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40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파고라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endParaRPr lang="ko-KR" altLang="en-US" sz="14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6875" name="슬라이드 번호 개체 틀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7D7EB3-9861-450B-A983-8CFEFDD2D8A0}" type="slidenum">
              <a:rPr lang="en-US" altLang="ko-KR"/>
              <a:pPr>
                <a:defRPr/>
              </a:pPr>
              <a:t>12</a:t>
            </a:fld>
            <a:endParaRPr lang="en-US" altLang="ko-KR"/>
          </a:p>
        </p:txBody>
      </p:sp>
      <p:sp>
        <p:nvSpPr>
          <p:cNvPr id="29705" name="제목 5"/>
          <p:cNvSpPr>
            <a:spLocks noGrp="1"/>
          </p:cNvSpPr>
          <p:nvPr>
            <p:ph type="title"/>
          </p:nvPr>
        </p:nvSpPr>
        <p:spPr>
          <a:xfrm>
            <a:off x="0" y="609600"/>
            <a:ext cx="2667000" cy="487363"/>
          </a:xfrm>
        </p:spPr>
        <p:txBody>
          <a:bodyPr/>
          <a:lstStyle/>
          <a:p>
            <a:pPr eaLnBrk="1" hangingPunct="1"/>
            <a:r>
              <a:rPr lang="ko-KR" altLang="en-US" sz="2400" b="1" dirty="0" smtClean="0"/>
              <a:t>해외 시공사례</a:t>
            </a:r>
          </a:p>
        </p:txBody>
      </p:sp>
      <p:cxnSp>
        <p:nvCxnSpPr>
          <p:cNvPr id="16" name="직선 연결선 15"/>
          <p:cNvCxnSpPr/>
          <p:nvPr/>
        </p:nvCxnSpPr>
        <p:spPr>
          <a:xfrm>
            <a:off x="0" y="1143000"/>
            <a:ext cx="2590800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 descr="Curved_Deck_Curve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1" y="1257300"/>
            <a:ext cx="4445000" cy="2400300"/>
          </a:xfrm>
          <a:prstGeom prst="rect">
            <a:avLst/>
          </a:prstGeom>
        </p:spPr>
      </p:pic>
      <p:pic>
        <p:nvPicPr>
          <p:cNvPr id="8" name="그림 7" descr="cali-bamboo-deck-1.jpg"/>
          <p:cNvPicPr>
            <a:picLocks noChangeAspect="1"/>
          </p:cNvPicPr>
          <p:nvPr/>
        </p:nvPicPr>
        <p:blipFill>
          <a:blip r:embed="rId3" cstate="print"/>
          <a:srcRect l="6803" t="10630" r="13636" b="16929"/>
          <a:stretch>
            <a:fillRect/>
          </a:stretch>
        </p:blipFill>
        <p:spPr>
          <a:xfrm>
            <a:off x="4648200" y="1257300"/>
            <a:ext cx="4381500" cy="2400301"/>
          </a:xfrm>
          <a:prstGeom prst="rect">
            <a:avLst/>
          </a:prstGeom>
        </p:spPr>
      </p:pic>
      <p:pic>
        <p:nvPicPr>
          <p:cNvPr id="9" name="그림 8" descr="Spuadeck1.jpg"/>
          <p:cNvPicPr>
            <a:picLocks noChangeAspect="1"/>
          </p:cNvPicPr>
          <p:nvPr/>
        </p:nvPicPr>
        <p:blipFill>
          <a:blip r:embed="rId4" cstate="print"/>
          <a:srcRect t="13390" b="13390"/>
          <a:stretch>
            <a:fillRect/>
          </a:stretch>
        </p:blipFill>
        <p:spPr>
          <a:xfrm>
            <a:off x="127000" y="3733801"/>
            <a:ext cx="4445000" cy="2362199"/>
          </a:xfrm>
          <a:prstGeom prst="rect">
            <a:avLst/>
          </a:prstGeom>
        </p:spPr>
      </p:pic>
      <p:pic>
        <p:nvPicPr>
          <p:cNvPr id="10" name="그림 9" descr="trex-deck-2.jpg"/>
          <p:cNvPicPr>
            <a:picLocks noChangeAspect="1"/>
          </p:cNvPicPr>
          <p:nvPr/>
        </p:nvPicPr>
        <p:blipFill>
          <a:blip r:embed="rId5" cstate="print"/>
          <a:srcRect l="6667" t="13103" r="9166" b="18374"/>
          <a:stretch>
            <a:fillRect/>
          </a:stretch>
        </p:blipFill>
        <p:spPr>
          <a:xfrm>
            <a:off x="4648200" y="3733801"/>
            <a:ext cx="43688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34000" y="838200"/>
            <a:ext cx="335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ko-KR" altLang="en-US" sz="1400" dirty="0" smtClean="0"/>
              <a:t>벌교 </a:t>
            </a:r>
            <a:r>
              <a:rPr lang="ko-KR" altLang="en-US" sz="1400" dirty="0" err="1" smtClean="0"/>
              <a:t>세망</a:t>
            </a:r>
            <a:r>
              <a:rPr lang="ko-KR" altLang="en-US" sz="1400" dirty="0" smtClean="0"/>
              <a:t> 재해위험지구 정비공사</a:t>
            </a:r>
            <a:r>
              <a:rPr lang="en-US" altLang="ko-KR" sz="1400" dirty="0" smtClean="0">
                <a:solidFill>
                  <a:schemeClr val="accent4">
                    <a:lumMod val="50000"/>
                  </a:schemeClr>
                </a:solidFill>
                <a:latin typeface="+mn-ea"/>
                <a:ea typeface="+mn-ea"/>
              </a:rPr>
              <a:t>)</a:t>
            </a:r>
            <a:endParaRPr lang="ko-KR" altLang="en-US" sz="1400" dirty="0">
              <a:solidFill>
                <a:schemeClr val="accent4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8924" name="슬라이드 번호 개체 틀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1EEB52C-A933-4000-AB94-B17D68BB4DB5}" type="slidenum">
              <a:rPr lang="en-US" altLang="ko-KR"/>
              <a:pPr>
                <a:defRPr/>
              </a:pPr>
              <a:t>13</a:t>
            </a:fld>
            <a:endParaRPr lang="en-US" altLang="ko-KR"/>
          </a:p>
        </p:txBody>
      </p:sp>
      <p:sp>
        <p:nvSpPr>
          <p:cNvPr id="31751" name="제목 5"/>
          <p:cNvSpPr>
            <a:spLocks noGrp="1"/>
          </p:cNvSpPr>
          <p:nvPr>
            <p:ph type="title"/>
          </p:nvPr>
        </p:nvSpPr>
        <p:spPr>
          <a:xfrm>
            <a:off x="0" y="609600"/>
            <a:ext cx="2667000" cy="487363"/>
          </a:xfrm>
        </p:spPr>
        <p:txBody>
          <a:bodyPr/>
          <a:lstStyle/>
          <a:p>
            <a:pPr eaLnBrk="1" hangingPunct="1"/>
            <a:r>
              <a:rPr lang="ko-KR" altLang="en-US" sz="2400" b="1" dirty="0" smtClean="0"/>
              <a:t>국내 시공사례</a:t>
            </a:r>
          </a:p>
        </p:txBody>
      </p:sp>
      <p:cxnSp>
        <p:nvCxnSpPr>
          <p:cNvPr id="21" name="직선 연결선 20"/>
          <p:cNvCxnSpPr/>
          <p:nvPr/>
        </p:nvCxnSpPr>
        <p:spPr>
          <a:xfrm>
            <a:off x="0" y="1143000"/>
            <a:ext cx="2590800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 descr="IMG_02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" y="1231900"/>
            <a:ext cx="8928100" cy="4889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제목 5"/>
          <p:cNvSpPr>
            <a:spLocks noGrp="1"/>
          </p:cNvSpPr>
          <p:nvPr>
            <p:ph type="title"/>
          </p:nvPr>
        </p:nvSpPr>
        <p:spPr>
          <a:xfrm>
            <a:off x="0" y="609600"/>
            <a:ext cx="5638800" cy="487363"/>
          </a:xfrm>
        </p:spPr>
        <p:txBody>
          <a:bodyPr/>
          <a:lstStyle/>
          <a:p>
            <a:pPr eaLnBrk="1" hangingPunct="1"/>
            <a:r>
              <a:rPr lang="en-US" altLang="ko-KR" sz="2400" b="1" dirty="0" smtClean="0"/>
              <a:t>What is the Bamboo Pressing wood?</a:t>
            </a:r>
            <a:endParaRPr lang="ko-KR" altLang="en-US" sz="2400" b="1" dirty="0" smtClean="0"/>
          </a:p>
        </p:txBody>
      </p:sp>
      <p:sp>
        <p:nvSpPr>
          <p:cNvPr id="7171" name="세로 텍스트 개체 틀 6"/>
          <p:cNvSpPr>
            <a:spLocks noGrp="1"/>
          </p:cNvSpPr>
          <p:nvPr>
            <p:ph idx="1"/>
          </p:nvPr>
        </p:nvSpPr>
        <p:spPr>
          <a:xfrm>
            <a:off x="76200" y="1295400"/>
            <a:ext cx="8534400" cy="4830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ko-KR" sz="1800" dirty="0" smtClean="0">
                <a:solidFill>
                  <a:schemeClr val="bg1"/>
                </a:solidFill>
              </a:rPr>
              <a:t>B.P WOOD</a:t>
            </a:r>
            <a:r>
              <a:rPr lang="ko-KR" altLang="en-US" sz="1800" dirty="0" smtClean="0">
                <a:solidFill>
                  <a:schemeClr val="bg1"/>
                </a:solidFill>
              </a:rPr>
              <a:t>란</a:t>
            </a:r>
            <a:r>
              <a:rPr lang="en-US" altLang="ko-KR" sz="1800" dirty="0" smtClean="0">
                <a:solidFill>
                  <a:schemeClr val="bg1"/>
                </a:solidFill>
              </a:rPr>
              <a:t>?</a:t>
            </a:r>
          </a:p>
          <a:p>
            <a:pPr eaLnBrk="1" hangingPunct="1">
              <a:buFont typeface="Arial" charset="0"/>
              <a:buNone/>
            </a:pPr>
            <a:endParaRPr lang="en-US" altLang="ko-KR" sz="1800" dirty="0" smtClean="0"/>
          </a:p>
          <a:p>
            <a:pPr eaLnBrk="1" hangingPunct="1">
              <a:buFont typeface="Arial" charset="0"/>
              <a:buNone/>
            </a:pPr>
            <a:endParaRPr lang="en-US" altLang="ko-KR" sz="1800" dirty="0" smtClean="0"/>
          </a:p>
          <a:p>
            <a:pPr eaLnBrk="1" hangingPunct="1">
              <a:buFont typeface="Arial" charset="0"/>
              <a:buNone/>
            </a:pPr>
            <a:endParaRPr lang="ko-KR" altLang="en-US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8D6D2-6C7A-401B-AC45-8FB69B2F73A5}" type="slidenum">
              <a:rPr lang="en-US" altLang="ko-KR"/>
              <a:pPr>
                <a:defRPr/>
              </a:pPr>
              <a:t>2</a:t>
            </a:fld>
            <a:endParaRPr lang="en-US" altLang="ko-KR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914400" y="6096000"/>
            <a:ext cx="7543800" cy="158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0" y="1143000"/>
            <a:ext cx="50292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2400" y="16002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latinLnBrk="0" hangingPunct="0">
              <a:defRPr/>
            </a:pPr>
            <a:r>
              <a:rPr lang="ko-KR" altLang="en-US" sz="1200" dirty="0" smtClean="0">
                <a:solidFill>
                  <a:schemeClr val="bg1"/>
                </a:solidFill>
                <a:latin typeface="+mn-ea"/>
                <a:ea typeface="+mn-ea"/>
              </a:rPr>
              <a:t> 산림을 훼손 하지 않고 성장이 빠르며 어떠한 환경에서도 잘 자라는 대나무는 전 세계 건축가들에게 각광받는 건축자재로 떠오르고 있습니다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ea typeface="+mn-ea"/>
              </a:rPr>
              <a:t>.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ea typeface="+mn-ea"/>
              </a:rPr>
              <a:t>또한 대나무는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ea typeface="+mn-ea"/>
              </a:rPr>
              <a:t>1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ea typeface="+mn-ea"/>
              </a:rPr>
              <a:t>에이커당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ea typeface="+mn-ea"/>
              </a:rPr>
              <a:t>12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ea typeface="+mn-ea"/>
              </a:rPr>
              <a:t>억톤의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ea typeface="+mn-ea"/>
              </a:rPr>
              <a:t> 이산화탄소를 정화시키는 자정능력을 지닌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ea typeface="+mn-ea"/>
              </a:rPr>
              <a:t>100%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ea typeface="+mn-ea"/>
              </a:rPr>
              <a:t>친환경 소재입니다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ea typeface="+mn-ea"/>
              </a:rPr>
              <a:t>.               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ea typeface="+mn-ea"/>
              </a:rPr>
              <a:t> 저희 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ea typeface="+mn-ea"/>
              </a:rPr>
              <a:t>B.P WOOD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ea typeface="+mn-ea"/>
              </a:rPr>
              <a:t>는 이러한 대나무를 소재로 초 고압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ea typeface="+mn-ea"/>
              </a:rPr>
              <a:t>(3000~5000ton)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ea typeface="+mn-ea"/>
              </a:rPr>
              <a:t>의 프레스 장비를 이용하여 목재의 고유성질을 유지시키면서 고밀도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ea typeface="+mn-ea"/>
              </a:rPr>
              <a:t>고강도의 목재로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ea typeface="+mn-ea"/>
              </a:rPr>
              <a:t>재탄생시킨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ea typeface="+mn-ea"/>
              </a:rPr>
              <a:t> 친환경 </a:t>
            </a:r>
            <a:r>
              <a:rPr lang="ko-KR" altLang="en-US" sz="1200" dirty="0" err="1" smtClean="0">
                <a:solidFill>
                  <a:schemeClr val="bg1"/>
                </a:solidFill>
                <a:latin typeface="+mn-ea"/>
                <a:ea typeface="+mn-ea"/>
              </a:rPr>
              <a:t>고기능성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ea typeface="+mn-ea"/>
              </a:rPr>
              <a:t> 목재입니다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lang="en-US" altLang="ko-KR" sz="1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590800"/>
            <a:ext cx="19050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latinLnBrk="0" hangingPunct="0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Bamboo forest </a:t>
            </a:r>
            <a:endParaRPr kumimoji="0" lang="en-US" altLang="ko-KR" sz="1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48400" y="2590800"/>
            <a:ext cx="1905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latinLnBrk="0" hangingPunct="0">
              <a:defRPr/>
            </a:pPr>
            <a:r>
              <a:rPr kumimoji="0" lang="en-US" altLang="ko-KR" sz="1400" b="1" dirty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Green technology</a:t>
            </a:r>
          </a:p>
          <a:p>
            <a:pPr algn="ctr" eaLnBrk="0" latinLnBrk="0" hangingPunct="0"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목재 건조기술</a:t>
            </a:r>
            <a:endParaRPr kumimoji="0" lang="en-US" altLang="ko-KR" sz="1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0" latinLnBrk="0" hangingPunct="0"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목재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+mn-ea"/>
                <a:ea typeface="+mn-ea"/>
              </a:rPr>
              <a:t>고압축기술</a:t>
            </a:r>
            <a:r>
              <a:rPr kumimoji="0"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endParaRPr kumimoji="0" lang="ko-KR" altLang="en-US" sz="1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4200" y="3276600"/>
            <a:ext cx="2667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>
              <a:defRPr/>
            </a:pPr>
            <a:r>
              <a:rPr kumimoji="0" lang="en-US" altLang="ko-KR" sz="1400" b="1" dirty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Eco –friendly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green material</a:t>
            </a:r>
            <a:endParaRPr kumimoji="0" lang="en-US" altLang="ko-KR" sz="1400" b="1" dirty="0">
              <a:solidFill>
                <a:schemeClr val="bg1"/>
              </a:solidFill>
              <a:latin typeface="Century Gothic" pitchFamily="34" charset="0"/>
              <a:ea typeface="굴림" charset="-127"/>
            </a:endParaRPr>
          </a:p>
          <a:p>
            <a:pPr algn="ctr" eaLnBrk="0" latinLnBrk="0" hangingPunct="0"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친환경 물질</a:t>
            </a:r>
            <a:endParaRPr kumimoji="0" lang="en-US" altLang="ko-KR" sz="1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0" latinLnBrk="0" hangingPunct="0">
              <a:defRPr/>
            </a:pPr>
            <a:endParaRPr kumimoji="0" lang="ko-KR" altLang="en-US" sz="1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895600" y="2743200"/>
            <a:ext cx="31242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rot="5400000">
            <a:off x="4192588" y="2970212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24200" y="4108847"/>
            <a:ext cx="2667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Bamboo pressing wood</a:t>
            </a:r>
          </a:p>
          <a:p>
            <a:pPr algn="ctr" eaLnBrk="0" latinLnBrk="0" hangingPunct="0">
              <a:defRPr/>
            </a:pPr>
            <a:r>
              <a:rPr kumimoji="0" lang="ko-KR" altLang="en-US" sz="1000" dirty="0" err="1" smtClean="0">
                <a:solidFill>
                  <a:schemeClr val="bg1"/>
                </a:solidFill>
                <a:latin typeface="+mn-ea"/>
                <a:ea typeface="+mn-ea"/>
              </a:rPr>
              <a:t>고압축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 천연목재</a:t>
            </a:r>
            <a:endParaRPr kumimoji="0" lang="en-US" altLang="ko-KR" sz="1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0" latinLnBrk="0" hangingPunct="0">
              <a:defRPr/>
            </a:pPr>
            <a:endParaRPr kumimoji="0" lang="ko-KR" altLang="en-US" sz="1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4953000"/>
            <a:ext cx="2667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B.P WOOD DECKING</a:t>
            </a:r>
            <a:endParaRPr kumimoji="0" lang="ko-KR" altLang="en-US" sz="1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 rot="5400000">
            <a:off x="4189412" y="3960813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rot="5400000">
            <a:off x="4192588" y="4799013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8" name="그림 27" descr="SHANGHAI EXP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16600" y="3200400"/>
            <a:ext cx="1422400" cy="1066800"/>
          </a:xfrm>
          <a:prstGeom prst="rect">
            <a:avLst/>
          </a:prstGeom>
        </p:spPr>
      </p:pic>
      <p:pic>
        <p:nvPicPr>
          <p:cNvPr id="29" name="그림 28" descr="SHANGHAI EXP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3200400"/>
            <a:ext cx="1422400" cy="1066800"/>
          </a:xfrm>
          <a:prstGeom prst="rect">
            <a:avLst/>
          </a:prstGeom>
        </p:spPr>
      </p:pic>
      <p:pic>
        <p:nvPicPr>
          <p:cNvPr id="30" name="그림 29" descr="SHANGHAI EXPO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17000" y="4343700"/>
            <a:ext cx="1422000" cy="1066500"/>
          </a:xfrm>
          <a:prstGeom prst="rect">
            <a:avLst/>
          </a:prstGeom>
        </p:spPr>
      </p:pic>
      <p:pic>
        <p:nvPicPr>
          <p:cNvPr id="31" name="그림 30" descr="SHANGHAI EXP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4343400"/>
            <a:ext cx="1422000" cy="10665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715000" y="5486400"/>
            <a:ext cx="3124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400" b="1" dirty="0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중국 상해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EXPO</a:t>
            </a:r>
            <a:r>
              <a:rPr kumimoji="0" lang="ko-KR" altLang="en-US" sz="1400" b="1" dirty="0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  </a:t>
            </a:r>
            <a:r>
              <a:rPr kumimoji="0" lang="ko-KR" altLang="en-US" sz="1400" b="1" dirty="0" err="1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프랑스관</a:t>
            </a:r>
            <a:r>
              <a:rPr kumimoji="0" lang="ko-KR" altLang="en-US" sz="1400" b="1" dirty="0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 시공 전경</a:t>
            </a:r>
            <a:endParaRPr kumimoji="0" lang="ko-KR" altLang="en-US" sz="1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27" name="그림 26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3200400"/>
            <a:ext cx="2557556" cy="2590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5"/>
          <p:cNvSpPr>
            <a:spLocks noGrp="1"/>
          </p:cNvSpPr>
          <p:nvPr>
            <p:ph type="title"/>
          </p:nvPr>
        </p:nvSpPr>
        <p:spPr>
          <a:xfrm>
            <a:off x="0" y="609600"/>
            <a:ext cx="7696200" cy="487363"/>
          </a:xfrm>
        </p:spPr>
        <p:txBody>
          <a:bodyPr/>
          <a:lstStyle/>
          <a:p>
            <a:pPr eaLnBrk="1" hangingPunct="1"/>
            <a:r>
              <a:rPr lang="en-US" altLang="ko-KR" sz="2000" b="1" dirty="0" smtClean="0"/>
              <a:t>Why the high pressing wood that B.P WOOD is eco-friendly?</a:t>
            </a:r>
            <a:endParaRPr lang="ko-KR" altLang="en-US" sz="2000" b="1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4D76D-96B0-42CC-B283-325EF3E27C91}" type="slidenum">
              <a:rPr lang="en-US" altLang="ko-KR"/>
              <a:pPr>
                <a:defRPr/>
              </a:pPr>
              <a:t>3</a:t>
            </a:fld>
            <a:endParaRPr lang="en-US" altLang="ko-KR" dirty="0"/>
          </a:p>
        </p:txBody>
      </p:sp>
      <p:cxnSp>
        <p:nvCxnSpPr>
          <p:cNvPr id="3" name="직선 연결선 2"/>
          <p:cNvCxnSpPr/>
          <p:nvPr/>
        </p:nvCxnSpPr>
        <p:spPr>
          <a:xfrm>
            <a:off x="609600" y="6096000"/>
            <a:ext cx="81534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/>
          <p:cNvCxnSpPr/>
          <p:nvPr/>
        </p:nvCxnSpPr>
        <p:spPr>
          <a:xfrm>
            <a:off x="0" y="1143000"/>
            <a:ext cx="7620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9600" y="2057400"/>
            <a:ext cx="8001000" cy="1508105"/>
          </a:xfrm>
          <a:prstGeom prst="rect">
            <a:avLst/>
          </a:prstGeom>
          <a:solidFill>
            <a:schemeClr val="bg2">
              <a:lumMod val="25000"/>
              <a:alpha val="14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kumimoji="0" lang="en-US" altLang="ko-KR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114300" indent="-114300" algn="just" eaLnBrk="0" latin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원목을 이용하여 목제품을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+mn-ea"/>
                <a:ea typeface="+mn-ea"/>
              </a:rPr>
              <a:t>제조하게되면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 통상 원목부피의 </a:t>
            </a:r>
            <a:r>
              <a:rPr kumimoji="0"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25~40%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의 정도의 제품이 생산되게 됩니다</a:t>
            </a:r>
            <a:r>
              <a:rPr kumimoji="0"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</a:t>
            </a:r>
          </a:p>
          <a:p>
            <a:pPr marL="114300" indent="-114300" algn="just" eaLnBrk="0" latin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하지만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+mn-ea"/>
                <a:ea typeface="+mn-ea"/>
              </a:rPr>
              <a:t>고압축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 천연목재의 제조과정에서는 원목부피의 </a:t>
            </a:r>
            <a:r>
              <a:rPr kumimoji="0"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70%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이상을 원재료로 이용할 수가 있을 뿐 아니라 경제성이 없어 버려지는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+mn-ea"/>
                <a:ea typeface="+mn-ea"/>
              </a:rPr>
              <a:t>간벌목</a:t>
            </a:r>
            <a:r>
              <a:rPr kumimoji="0"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+mn-ea"/>
                <a:ea typeface="+mn-ea"/>
              </a:rPr>
              <a:t>소경목</a:t>
            </a:r>
            <a:r>
              <a:rPr kumimoji="0"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+mn-ea"/>
                <a:ea typeface="+mn-ea"/>
              </a:rPr>
              <a:t>연질목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 등의 목재도 원재료로 이용할 수가 있어 산림자원의 낭비를 억제할 수 있습니다</a:t>
            </a:r>
            <a:r>
              <a:rPr kumimoji="0"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</a:t>
            </a:r>
          </a:p>
          <a:p>
            <a:pPr marL="114300" indent="-114300" algn="just" eaLnBrk="0" latin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한편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+mn-ea"/>
                <a:ea typeface="+mn-ea"/>
              </a:rPr>
              <a:t>고압축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 천연목재 제조기술은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+mn-ea"/>
                <a:ea typeface="+mn-ea"/>
              </a:rPr>
              <a:t>교토의정서에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 의거 탄소장기고정화 기술로 지정하고 있고</a:t>
            </a:r>
            <a:r>
              <a:rPr kumimoji="0"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, 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목재건축자재의 경우 탄소장기고정효과를 </a:t>
            </a:r>
            <a:r>
              <a:rPr kumimoji="0"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70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년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+mn-ea"/>
                <a:ea typeface="+mn-ea"/>
              </a:rPr>
              <a:t>인정하기때문에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kumimoji="0" lang="ko-KR" altLang="en-US" sz="1000" dirty="0" err="1" smtClean="0">
                <a:solidFill>
                  <a:schemeClr val="bg1"/>
                </a:solidFill>
                <a:latin typeface="+mn-ea"/>
                <a:ea typeface="+mn-ea"/>
              </a:rPr>
              <a:t>고압축</a:t>
            </a:r>
            <a:r>
              <a:rPr kumimoji="0" lang="ko-KR" altLang="en-US" sz="1000" dirty="0" smtClean="0">
                <a:solidFill>
                  <a:schemeClr val="bg1"/>
                </a:solidFill>
                <a:latin typeface="+mn-ea"/>
                <a:ea typeface="+mn-ea"/>
              </a:rPr>
              <a:t> 천연목재는 친환경 건축자재로 인정받고 있으며 북미 유럽 일본 등지에서 차세대 건축자재로써 각광받고 있습니다</a:t>
            </a:r>
            <a:r>
              <a:rPr kumimoji="0" lang="en-US" altLang="ko-KR" sz="1000" dirty="0" smtClean="0"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0" lang="ko-KR" altLang="en-US" sz="10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pPr marL="114300" indent="-114300" eaLnBrk="0" latin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kumimoji="0" lang="en-US" altLang="ko-KR" sz="1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8199" name="세로 텍스트 개체 틀 6"/>
          <p:cNvSpPr>
            <a:spLocks noGrp="1"/>
          </p:cNvSpPr>
          <p:nvPr>
            <p:ph idx="1"/>
          </p:nvPr>
        </p:nvSpPr>
        <p:spPr>
          <a:xfrm>
            <a:off x="228600" y="1524000"/>
            <a:ext cx="8382000" cy="4525963"/>
          </a:xfrm>
        </p:spPr>
        <p:txBody>
          <a:bodyPr/>
          <a:lstStyle/>
          <a:p>
            <a:pPr latinLnBrk="0">
              <a:buFont typeface="Arial" charset="0"/>
              <a:buNone/>
            </a:pPr>
            <a:r>
              <a:rPr lang="ko-KR" altLang="en-US" sz="1800" dirty="0" smtClean="0">
                <a:solidFill>
                  <a:schemeClr val="bg1"/>
                </a:solidFill>
              </a:rPr>
              <a:t> </a:t>
            </a:r>
            <a:r>
              <a:rPr lang="ko-KR" altLang="en-US" sz="1800" dirty="0" err="1" smtClean="0">
                <a:solidFill>
                  <a:schemeClr val="bg1"/>
                </a:solidFill>
              </a:rPr>
              <a:t>고압축</a:t>
            </a:r>
            <a:r>
              <a:rPr lang="ko-KR" altLang="en-US" sz="1800" dirty="0" smtClean="0">
                <a:solidFill>
                  <a:schemeClr val="bg1"/>
                </a:solidFill>
              </a:rPr>
              <a:t> 천연목재 </a:t>
            </a:r>
            <a:r>
              <a:rPr lang="en-US" altLang="ko-KR" sz="1800" b="1" dirty="0" smtClean="0">
                <a:solidFill>
                  <a:schemeClr val="bg1"/>
                </a:solidFill>
              </a:rPr>
              <a:t>B.P WOOD</a:t>
            </a:r>
            <a:r>
              <a:rPr lang="ko-KR" altLang="en-US" sz="1800" dirty="0" smtClean="0">
                <a:solidFill>
                  <a:schemeClr val="bg1"/>
                </a:solidFill>
              </a:rPr>
              <a:t>가 친환경제품인 이유는</a:t>
            </a:r>
            <a:r>
              <a:rPr lang="en-US" altLang="ko-KR" sz="1800" dirty="0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0" name="그림 9" descr="숲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97352"/>
            <a:ext cx="1371600" cy="2046248"/>
          </a:xfrm>
          <a:prstGeom prst="rect">
            <a:avLst/>
          </a:prstGeom>
        </p:spPr>
      </p:pic>
      <p:pic>
        <p:nvPicPr>
          <p:cNvPr id="12" name="그림 11" descr="벌목방치.png"/>
          <p:cNvPicPr>
            <a:picLocks noChangeAspect="1"/>
          </p:cNvPicPr>
          <p:nvPr/>
        </p:nvPicPr>
        <p:blipFill>
          <a:blip r:embed="rId3" cstate="print"/>
          <a:srcRect t="7276"/>
          <a:stretch>
            <a:fillRect/>
          </a:stretch>
        </p:blipFill>
        <p:spPr>
          <a:xfrm rot="10800000" flipV="1">
            <a:off x="2260600" y="3886200"/>
            <a:ext cx="1397000" cy="971075"/>
          </a:xfrm>
          <a:prstGeom prst="rect">
            <a:avLst/>
          </a:prstGeom>
        </p:spPr>
      </p:pic>
      <p:pic>
        <p:nvPicPr>
          <p:cNvPr id="13" name="그림 12" descr="벌목수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0600" y="4902200"/>
            <a:ext cx="1397000" cy="1039716"/>
          </a:xfrm>
          <a:prstGeom prst="rect">
            <a:avLst/>
          </a:prstGeom>
        </p:spPr>
      </p:pic>
      <p:pic>
        <p:nvPicPr>
          <p:cNvPr id="15" name="그림 14" descr="산불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3886200"/>
            <a:ext cx="1371600" cy="965200"/>
          </a:xfrm>
          <a:prstGeom prst="rect">
            <a:avLst/>
          </a:prstGeom>
        </p:spPr>
      </p:pic>
      <p:pic>
        <p:nvPicPr>
          <p:cNvPr id="20" name="그림 19" descr="수해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3886200"/>
            <a:ext cx="1270000" cy="96520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98900" y="4902200"/>
            <a:ext cx="1358900" cy="101600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4" name="그림 23" descr="데크시공사진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4902200"/>
            <a:ext cx="1282700" cy="1016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29400" y="4038600"/>
            <a:ext cx="2667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3~5</a:t>
            </a:r>
            <a:r>
              <a:rPr kumimoji="0" lang="ko-KR" altLang="en-US" sz="1400" b="1" dirty="0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년 이내 자연분해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(</a:t>
            </a:r>
            <a:r>
              <a:rPr kumimoji="0" lang="ko-KR" altLang="en-US" sz="1400" b="1" dirty="0" err="1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탄소배출권</a:t>
            </a:r>
            <a:r>
              <a:rPr kumimoji="0" lang="ko-KR" altLang="en-US" sz="1400" b="1" dirty="0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 손실</a:t>
            </a:r>
            <a:r>
              <a:rPr kumimoji="0" lang="en-US" altLang="ko-KR" sz="1400" b="1" dirty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)</a:t>
            </a:r>
            <a:endParaRPr kumimoji="0" lang="en-US" altLang="ko-KR" sz="10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 eaLnBrk="0" latinLnBrk="0" hangingPunct="0">
              <a:defRPr/>
            </a:pPr>
            <a:endParaRPr kumimoji="0" lang="ko-KR" altLang="en-US" sz="1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5105400"/>
            <a:ext cx="2667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>
              <a:defRPr/>
            </a:pPr>
            <a:r>
              <a:rPr kumimoji="0" lang="ko-KR" altLang="en-US" sz="1400" b="1" dirty="0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탄소장기고정효과               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(70</a:t>
            </a:r>
            <a:r>
              <a:rPr kumimoji="0" lang="ko-KR" altLang="en-US" sz="1400" b="1" dirty="0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년 인정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Century Gothic" pitchFamily="34" charset="0"/>
                <a:ea typeface="굴림" charset="-127"/>
              </a:rPr>
              <a:t>)</a:t>
            </a:r>
            <a:endParaRPr kumimoji="0" lang="ko-KR" altLang="en-US" sz="10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28" name="오른쪽 화살표 27"/>
          <p:cNvSpPr/>
          <p:nvPr/>
        </p:nvSpPr>
        <p:spPr>
          <a:xfrm>
            <a:off x="2044700" y="43053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오른쪽 화살표 28"/>
          <p:cNvSpPr/>
          <p:nvPr/>
        </p:nvSpPr>
        <p:spPr>
          <a:xfrm>
            <a:off x="3695700" y="43053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5321300" y="43053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오른쪽 화살표 30"/>
          <p:cNvSpPr/>
          <p:nvPr/>
        </p:nvSpPr>
        <p:spPr>
          <a:xfrm>
            <a:off x="2057400" y="52959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오른쪽 화살표 31"/>
          <p:cNvSpPr/>
          <p:nvPr/>
        </p:nvSpPr>
        <p:spPr>
          <a:xfrm>
            <a:off x="3708400" y="52959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오른쪽 화살표 32"/>
          <p:cNvSpPr/>
          <p:nvPr/>
        </p:nvSpPr>
        <p:spPr>
          <a:xfrm>
            <a:off x="5334000" y="52959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직선 연결선 33"/>
          <p:cNvCxnSpPr/>
          <p:nvPr/>
        </p:nvCxnSpPr>
        <p:spPr>
          <a:xfrm>
            <a:off x="1981200" y="4864100"/>
            <a:ext cx="67818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3733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dirty="0" err="1" smtClean="0">
                <a:solidFill>
                  <a:schemeClr val="bg1"/>
                </a:solidFill>
                <a:latin typeface="+mn-ea"/>
                <a:ea typeface="+mn-ea"/>
              </a:rPr>
              <a:t>고압축</a:t>
            </a:r>
            <a:r>
              <a:rPr lang="ko-KR" altLang="en-US" sz="1800" dirty="0" smtClean="0">
                <a:solidFill>
                  <a:schemeClr val="bg1"/>
                </a:solidFill>
                <a:latin typeface="+mn-ea"/>
                <a:ea typeface="+mn-ea"/>
              </a:rPr>
              <a:t> 천연목재의 특징</a:t>
            </a:r>
            <a:endParaRPr lang="en-US" altLang="ko-KR" sz="1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44666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  <a:ea typeface="+mn-ea"/>
              </a:rPr>
              <a:t>쇠처럼 단단하다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lang="ko-KR" altLang="en-US" sz="1200" dirty="0">
              <a:solidFill>
                <a:schemeClr val="bg1"/>
              </a:solidFill>
              <a:latin typeface="+mn-ea"/>
              <a:ea typeface="+mn-ea"/>
            </a:endParaRPr>
          </a:p>
          <a:p>
            <a:pPr marL="114300">
              <a:spcBef>
                <a:spcPct val="50000"/>
              </a:spcBef>
              <a:defRPr/>
            </a:pP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Iron wood(</a:t>
            </a: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쇠처럼 단단한 나무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)</a:t>
            </a: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라 불리며 이는 마치 쇠와 유사한 경도로 단단함이 대리석과 같아 불리는 명칭이다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.</a:t>
            </a:r>
          </a:p>
          <a:p>
            <a:pPr marL="114300">
              <a:spcBef>
                <a:spcPct val="50000"/>
              </a:spcBef>
              <a:defRPr/>
            </a:pP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따라서 하이힐이나 가구의 움직임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, </a:t>
            </a: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날카로운 외부 충격으로부터 표면에 손상이 거의 없으므로 세련된 외관을 오래 유지 할 수 있다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  <a:ea typeface="+mn-ea"/>
              </a:rPr>
              <a:t>.</a:t>
            </a:r>
            <a:endParaRPr lang="en-US" altLang="ko-KR" sz="400" dirty="0" smtClean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  <a:p>
            <a:pPr marL="114300">
              <a:spcBef>
                <a:spcPct val="50000"/>
              </a:spcBef>
              <a:defRPr/>
            </a:pPr>
            <a:endParaRPr lang="en-US" altLang="ko-KR" sz="400" dirty="0" smtClean="0">
              <a:solidFill>
                <a:schemeClr val="bg1">
                  <a:lumMod val="85000"/>
                </a:schemeClr>
              </a:solidFill>
              <a:latin typeface="+mn-ea"/>
              <a:ea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2.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</a:rPr>
              <a:t>치수가 안정적이다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.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  <a:p>
            <a:pPr marL="114300">
              <a:spcBef>
                <a:spcPct val="50000"/>
              </a:spcBef>
              <a:defRPr/>
            </a:pP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노출된 환경에서도 </a:t>
            </a:r>
            <a:r>
              <a:rPr lang="ko-KR" altLang="en-US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방부목에</a:t>
            </a: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 비하여 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2</a:t>
            </a: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배 이상의 치수안정성을 갖는다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.</a:t>
            </a:r>
          </a:p>
          <a:p>
            <a:pPr marL="114300">
              <a:spcBef>
                <a:spcPct val="50000"/>
              </a:spcBef>
              <a:defRPr/>
            </a:pP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따라서 시공 후 오랜 시간이 지나도 시공직후의 깔끔한 원형을 유지할 수 있다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.</a:t>
            </a:r>
          </a:p>
          <a:p>
            <a:pPr marL="114300">
              <a:spcBef>
                <a:spcPct val="50000"/>
              </a:spcBef>
              <a:defRPr/>
            </a:pPr>
            <a:endParaRPr lang="en-US" altLang="ko-KR" sz="400" dirty="0" smtClean="0">
              <a:solidFill>
                <a:schemeClr val="bg1">
                  <a:lumMod val="85000"/>
                </a:schemeClr>
              </a:solidFill>
              <a:latin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3.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</a:rPr>
              <a:t>반영구적 수명을 갖는다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.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  <a:p>
            <a:pPr marL="114300">
              <a:spcBef>
                <a:spcPct val="50000"/>
              </a:spcBef>
              <a:defRPr/>
            </a:pP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뒤틀림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, </a:t>
            </a: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구부러짐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, </a:t>
            </a: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할열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, </a:t>
            </a:r>
            <a:r>
              <a:rPr lang="ko-KR" altLang="en-US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부후</a:t>
            </a: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 등으로부터 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20</a:t>
            </a: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년 이상의 </a:t>
            </a:r>
            <a:r>
              <a:rPr lang="ko-KR" altLang="en-US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내구년한을</a:t>
            </a: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 갖습니다</a:t>
            </a:r>
            <a:r>
              <a:rPr lang="en-US" altLang="ko-KR" sz="1050" dirty="0" smtClean="0">
                <a:solidFill>
                  <a:schemeClr val="bg2"/>
                </a:solidFill>
                <a:latin typeface="+mn-ea"/>
              </a:rPr>
              <a:t>.</a:t>
            </a:r>
          </a:p>
          <a:p>
            <a:pPr marL="114300">
              <a:spcBef>
                <a:spcPct val="50000"/>
              </a:spcBef>
              <a:defRPr/>
            </a:pPr>
            <a:endParaRPr lang="en-US" altLang="ko-KR" sz="400" dirty="0" smtClean="0">
              <a:solidFill>
                <a:schemeClr val="bg2"/>
              </a:solidFill>
              <a:latin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4.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</a:rPr>
              <a:t>목재의 천연질감을 그대로 가지고 있다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.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  <a:p>
            <a:pPr marL="114300">
              <a:spcBef>
                <a:spcPct val="50000"/>
              </a:spcBef>
              <a:defRPr/>
            </a:pP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건조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, </a:t>
            </a: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압축단계를 거쳤지만 목재의 성질을 그대로 유지시키면서 가공하였기에 목재의 천연질감을 그대로 지니고 있습니다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.</a:t>
            </a:r>
          </a:p>
          <a:p>
            <a:pPr marL="114300">
              <a:spcBef>
                <a:spcPct val="50000"/>
              </a:spcBef>
              <a:defRPr/>
            </a:pPr>
            <a:r>
              <a:rPr lang="ko-KR" altLang="en-US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목분을</a:t>
            </a: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 이용한 합성목재가 플라스틱의 느낌을 주는 한계를 완벽하게 극복하여 천연나무보다 더 자연스러운 질감을 갖습니다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.</a:t>
            </a:r>
          </a:p>
          <a:p>
            <a:pPr marL="114300">
              <a:spcBef>
                <a:spcPct val="50000"/>
              </a:spcBef>
              <a:defRPr/>
            </a:pPr>
            <a:endParaRPr lang="en-US" altLang="ko-KR" sz="400" dirty="0" smtClean="0">
              <a:solidFill>
                <a:schemeClr val="bg1">
                  <a:lumMod val="85000"/>
                </a:schemeClr>
              </a:solidFill>
              <a:latin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5.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</a:rPr>
              <a:t>어떠한 환경에서도 사용이 가능하다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.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  <a:p>
            <a:pPr marL="114300">
              <a:spcBef>
                <a:spcPct val="50000"/>
              </a:spcBef>
              <a:defRPr/>
            </a:pP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습기에 의한 영향을 거의 받지 않아 욕실 주방 수영장 </a:t>
            </a:r>
            <a:r>
              <a:rPr lang="ko-KR" altLang="en-US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데크</a:t>
            </a: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 등 어느 곳에서도 사용이 가능합니다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.</a:t>
            </a:r>
          </a:p>
          <a:p>
            <a:pPr marL="114300">
              <a:spcBef>
                <a:spcPct val="50000"/>
              </a:spcBef>
              <a:defRPr/>
            </a:pPr>
            <a:endParaRPr lang="en-US" altLang="ko-KR" sz="40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6. </a:t>
            </a:r>
            <a:r>
              <a:rPr lang="ko-KR" altLang="en-US" sz="1200" dirty="0" smtClean="0">
                <a:solidFill>
                  <a:schemeClr val="bg1"/>
                </a:solidFill>
                <a:latin typeface="+mn-ea"/>
              </a:rPr>
              <a:t>친환경적인 제품이다</a:t>
            </a:r>
            <a:r>
              <a:rPr lang="en-US" altLang="ko-KR" sz="1200" dirty="0" smtClean="0">
                <a:solidFill>
                  <a:schemeClr val="bg1"/>
                </a:solidFill>
                <a:latin typeface="+mn-ea"/>
              </a:rPr>
              <a:t>.</a:t>
            </a:r>
            <a:endParaRPr lang="ko-KR" altLang="en-US" sz="1200" dirty="0">
              <a:solidFill>
                <a:schemeClr val="bg1"/>
              </a:solidFill>
              <a:latin typeface="+mn-ea"/>
            </a:endParaRPr>
          </a:p>
          <a:p>
            <a:pPr marL="114300">
              <a:spcBef>
                <a:spcPct val="50000"/>
              </a:spcBef>
              <a:defRPr/>
            </a:pP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산림훼손이나 </a:t>
            </a:r>
            <a:r>
              <a:rPr lang="ko-KR" altLang="en-US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폐목의</a:t>
            </a: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 </a:t>
            </a:r>
            <a:r>
              <a:rPr lang="ko-KR" altLang="en-US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소각으로인한</a:t>
            </a: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 자연의 파괴를 막고 심지어 제품의 압축생산 과정에 있어서도 버려지는 </a:t>
            </a:r>
            <a:r>
              <a:rPr lang="ko-KR" altLang="en-US" sz="1050" dirty="0" err="1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폐목을</a:t>
            </a:r>
            <a:r>
              <a:rPr lang="ko-KR" altLang="en-US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 태워 동력을 발생시킵니다</a:t>
            </a:r>
            <a:r>
              <a:rPr lang="en-US" altLang="ko-KR" sz="1050" dirty="0" smtClean="0">
                <a:solidFill>
                  <a:schemeClr val="bg1">
                    <a:lumMod val="85000"/>
                  </a:schemeClr>
                </a:solidFill>
                <a:latin typeface="+mn-ea"/>
              </a:rPr>
              <a:t>.</a:t>
            </a:r>
            <a:endParaRPr lang="en-US" altLang="ko-KR" sz="1050" dirty="0">
              <a:solidFill>
                <a:schemeClr val="bg1">
                  <a:lumMod val="85000"/>
                </a:schemeClr>
              </a:solidFill>
              <a:latin typeface="+mn-ea"/>
            </a:endParaRPr>
          </a:p>
        </p:txBody>
      </p:sp>
      <p:sp>
        <p:nvSpPr>
          <p:cNvPr id="26633" name="슬라이드 번호 개체 틀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1D1F87D-2037-46F3-8F3B-64C1C95E9487}" type="slidenum">
              <a:rPr lang="en-US" altLang="ko-KR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10247" name="제목 5"/>
          <p:cNvSpPr>
            <a:spLocks noGrp="1"/>
          </p:cNvSpPr>
          <p:nvPr>
            <p:ph type="title"/>
          </p:nvPr>
        </p:nvSpPr>
        <p:spPr>
          <a:xfrm>
            <a:off x="0" y="609600"/>
            <a:ext cx="5715000" cy="487363"/>
          </a:xfrm>
        </p:spPr>
        <p:txBody>
          <a:bodyPr/>
          <a:lstStyle/>
          <a:p>
            <a:pPr eaLnBrk="1" hangingPunct="1"/>
            <a:r>
              <a:rPr lang="en-US" altLang="ko-KR" sz="2400" b="1" dirty="0" smtClean="0"/>
              <a:t>The Feature of high pressing wood</a:t>
            </a:r>
            <a:endParaRPr lang="ko-KR" altLang="en-US" sz="2400" b="1" dirty="0" smtClean="0"/>
          </a:p>
        </p:txBody>
      </p:sp>
      <p:cxnSp>
        <p:nvCxnSpPr>
          <p:cNvPr id="12" name="직선 연결선 11"/>
          <p:cNvCxnSpPr/>
          <p:nvPr/>
        </p:nvCxnSpPr>
        <p:spPr>
          <a:xfrm>
            <a:off x="0" y="1143000"/>
            <a:ext cx="54102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5"/>
          <p:cNvSpPr>
            <a:spLocks noGrp="1"/>
          </p:cNvSpPr>
          <p:nvPr>
            <p:ph type="title"/>
          </p:nvPr>
        </p:nvSpPr>
        <p:spPr>
          <a:xfrm>
            <a:off x="0" y="609600"/>
            <a:ext cx="6172200" cy="487363"/>
          </a:xfrm>
        </p:spPr>
        <p:txBody>
          <a:bodyPr/>
          <a:lstStyle/>
          <a:p>
            <a:pPr eaLnBrk="1" hangingPunct="1"/>
            <a:r>
              <a:rPr lang="en-US" altLang="ko-KR" sz="2400" b="1" dirty="0" smtClean="0"/>
              <a:t>The Flow of decking </a:t>
            </a:r>
            <a:r>
              <a:rPr lang="en-US" altLang="ko-KR" sz="2400" b="1" dirty="0" err="1" smtClean="0"/>
              <a:t>meterials</a:t>
            </a:r>
            <a:r>
              <a:rPr lang="en-US" altLang="ko-KR" sz="2400" b="1" dirty="0" smtClean="0"/>
              <a:t> in </a:t>
            </a:r>
            <a:r>
              <a:rPr lang="en-US" altLang="ko-KR" sz="2400" b="1" dirty="0" err="1" smtClean="0"/>
              <a:t>korea</a:t>
            </a:r>
            <a:endParaRPr lang="ko-KR" altLang="en-US" sz="2400" b="1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4D76D-96B0-42CC-B283-325EF3E27C91}" type="slidenum">
              <a:rPr lang="en-US" altLang="ko-KR"/>
              <a:pPr>
                <a:defRPr/>
              </a:pPr>
              <a:t>5</a:t>
            </a:fld>
            <a:endParaRPr lang="en-US" altLang="ko-KR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0" y="1143000"/>
            <a:ext cx="8001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세로 텍스트 개체 틀 6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562600"/>
          </a:xfrm>
        </p:spPr>
        <p:txBody>
          <a:bodyPr/>
          <a:lstStyle/>
          <a:p>
            <a:pPr latinLnBrk="0">
              <a:buNone/>
            </a:pPr>
            <a:r>
              <a:rPr lang="ko-KR" altLang="en-US" sz="1800" dirty="0" err="1" smtClean="0">
                <a:solidFill>
                  <a:schemeClr val="bg1"/>
                </a:solidFill>
              </a:rPr>
              <a:t>데크재의</a:t>
            </a:r>
            <a:r>
              <a:rPr lang="ko-KR" altLang="en-US" sz="1800" dirty="0" smtClean="0">
                <a:solidFill>
                  <a:schemeClr val="bg1"/>
                </a:solidFill>
              </a:rPr>
              <a:t> 시장흐름</a:t>
            </a: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2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r>
              <a:rPr lang="en-US" altLang="ko-KR" sz="1200" dirty="0" smtClean="0">
                <a:solidFill>
                  <a:schemeClr val="bg1"/>
                </a:solidFill>
              </a:rPr>
              <a:t> </a:t>
            </a: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266702" y="1534160"/>
          <a:ext cx="8610596" cy="434162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121548"/>
                <a:gridCol w="1872262"/>
                <a:gridCol w="1872262"/>
                <a:gridCol w="1872262"/>
                <a:gridCol w="1872262"/>
              </a:tblGrid>
              <a:tr h="2291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구  분</a:t>
                      </a:r>
                      <a:endParaRPr lang="ko-KR" altLang="en-US" sz="10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제</a:t>
                      </a:r>
                      <a:r>
                        <a:rPr lang="en-US" altLang="ko-KR" sz="10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</a:t>
                      </a:r>
                      <a:r>
                        <a:rPr lang="ko-KR" altLang="en-US" sz="10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세대</a:t>
                      </a:r>
                      <a:endParaRPr lang="ko-KR" altLang="en-US" sz="10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제</a:t>
                      </a:r>
                      <a:r>
                        <a:rPr lang="en-US" altLang="ko-KR" sz="10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</a:t>
                      </a:r>
                      <a:r>
                        <a:rPr lang="ko-KR" altLang="en-US" sz="10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세대</a:t>
                      </a:r>
                      <a:endParaRPr lang="ko-KR" altLang="en-US" sz="10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제</a:t>
                      </a:r>
                      <a:r>
                        <a:rPr lang="en-US" altLang="ko-KR" sz="10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3</a:t>
                      </a:r>
                      <a:r>
                        <a:rPr lang="ko-KR" altLang="en-US" sz="10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세대</a:t>
                      </a:r>
                      <a:endParaRPr lang="ko-KR" altLang="en-US" sz="10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제</a:t>
                      </a:r>
                      <a:r>
                        <a:rPr lang="en-US" altLang="ko-KR" sz="10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4</a:t>
                      </a:r>
                      <a:r>
                        <a:rPr lang="ko-KR" altLang="en-US" sz="10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세대</a:t>
                      </a:r>
                      <a:endParaRPr lang="ko-KR" altLang="en-US" sz="10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1718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주요자재</a:t>
                      </a:r>
                      <a:endParaRPr lang="ko-KR" altLang="en-US" sz="9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방부목</a:t>
                      </a:r>
                      <a:endParaRPr lang="ko-KR" altLang="en-US" sz="9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하드우드</a:t>
                      </a:r>
                      <a:endParaRPr lang="ko-KR" altLang="en-US" sz="9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합성목재</a:t>
                      </a:r>
                      <a:endParaRPr lang="ko-KR" altLang="en-US" sz="9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대나무 </a:t>
                      </a:r>
                      <a:r>
                        <a:rPr lang="ko-KR" altLang="en-US" sz="900" u="none" strike="noStrike" dirty="0" err="1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고압축천연목재</a:t>
                      </a:r>
                      <a:endParaRPr lang="ko-KR" altLang="en-US" sz="9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1718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sz="9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Treatmented</a:t>
                      </a:r>
                      <a:r>
                        <a:rPr 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Wood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Hard Wood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Wood </a:t>
                      </a:r>
                      <a:r>
                        <a:rPr lang="en-US" sz="9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Prastic</a:t>
                      </a:r>
                      <a:r>
                        <a:rPr 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Composite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Bamboo </a:t>
                      </a:r>
                      <a:r>
                        <a:rPr 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Pressing Wood</a:t>
                      </a:r>
                      <a:endParaRPr lang="en-US" sz="9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1718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장점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천연질감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천연질감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친환경제품</a:t>
                      </a:r>
                      <a:r>
                        <a:rPr lang="en-US" altLang="ko-KR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(</a:t>
                      </a:r>
                      <a:r>
                        <a:rPr lang="ko-KR" altLang="en-US" sz="9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목분</a:t>
                      </a:r>
                      <a:r>
                        <a:rPr lang="en-US" altLang="ko-KR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50%</a:t>
                      </a:r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이상</a:t>
                      </a:r>
                      <a:r>
                        <a:rPr lang="en-US" altLang="ko-KR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)</a:t>
                      </a:r>
                      <a:endParaRPr lang="en-US" altLang="ko-KR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친환경제품</a:t>
                      </a:r>
                      <a:r>
                        <a:rPr lang="en-US" altLang="ko-KR" sz="9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(</a:t>
                      </a:r>
                      <a:r>
                        <a:rPr lang="ko-KR" altLang="en-US" sz="9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대나무</a:t>
                      </a:r>
                      <a:r>
                        <a:rPr lang="en-US" altLang="ko-KR" sz="9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100%)</a:t>
                      </a:r>
                      <a:endParaRPr lang="en-US" altLang="ko-KR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1718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가격저렴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물리적 특성 양호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관리필요주기가 장기간임</a:t>
                      </a:r>
                      <a:endParaRPr lang="ko-KR" altLang="en-US" sz="900" b="0" i="0" u="none" strike="noStrike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천연질감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1718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　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　</a:t>
                      </a:r>
                      <a:endParaRPr lang="ko-KR" altLang="en-US" sz="900" b="0" i="0" u="none" strike="noStrike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물리</a:t>
                      </a:r>
                      <a:r>
                        <a:rPr lang="en-US" altLang="ko-KR" sz="9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, </a:t>
                      </a:r>
                      <a:r>
                        <a:rPr lang="ko-KR" altLang="en-US" sz="900" u="none" strike="noStrike" dirty="0" err="1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화학적특성</a:t>
                      </a:r>
                      <a:r>
                        <a:rPr lang="ko-KR" altLang="en-US" sz="9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우위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1718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단점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인체유해논란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산림훼손가속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수축율심함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천연목재와 마찬가지로 주기적인 청결유지</a:t>
                      </a:r>
                      <a:r>
                        <a:rPr lang="en-US" altLang="ko-KR" sz="900" b="0" i="0" u="none" strike="noStrike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, </a:t>
                      </a:r>
                      <a:r>
                        <a:rPr lang="ko-KR" altLang="en-US" sz="900" b="0" i="0" u="none" strike="noStrike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관리필요</a:t>
                      </a:r>
                      <a:r>
                        <a:rPr lang="en-US" altLang="ko-KR" sz="900" b="0" i="0" u="none" strike="noStrike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.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1718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변형</a:t>
                      </a:r>
                      <a:r>
                        <a:rPr lang="en-US" altLang="ko-KR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(</a:t>
                      </a:r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갈라짐</a:t>
                      </a:r>
                      <a:r>
                        <a:rPr lang="en-US" altLang="ko-KR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,</a:t>
                      </a:r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뒤틀림</a:t>
                      </a:r>
                      <a:r>
                        <a:rPr lang="en-US" altLang="ko-KR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)</a:t>
                      </a:r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심함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수급 불안정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플라스틱 질감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17183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주기적관리</a:t>
                      </a:r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필요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주기적관리</a:t>
                      </a:r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필요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물리적 특성 대비 고가임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17183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국내사용시기</a:t>
                      </a:r>
                      <a:endParaRPr lang="ko-KR" altLang="en-US" sz="900" b="0" i="0" u="none" strike="noStrike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80</a:t>
                      </a:r>
                      <a:r>
                        <a:rPr lang="ko-KR" altLang="en-US" sz="9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년대후반</a:t>
                      </a:r>
                      <a:r>
                        <a:rPr lang="en-US" altLang="ko-KR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-</a:t>
                      </a:r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현재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전통적 소재</a:t>
                      </a:r>
                      <a:r>
                        <a:rPr lang="en-US" altLang="ko-KR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,2000</a:t>
                      </a:r>
                      <a:r>
                        <a:rPr lang="ko-KR" altLang="en-US" sz="9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년대초</a:t>
                      </a:r>
                      <a:r>
                        <a:rPr lang="en-US" altLang="ko-KR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-</a:t>
                      </a:r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현재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2006</a:t>
                      </a:r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년 </a:t>
                      </a:r>
                      <a:r>
                        <a:rPr lang="en-US" altLang="ko-KR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- </a:t>
                      </a:r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현재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2009</a:t>
                      </a:r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년 </a:t>
                      </a:r>
                      <a:r>
                        <a:rPr lang="en-US" altLang="ko-KR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- </a:t>
                      </a:r>
                      <a:r>
                        <a:rPr lang="ko-KR" altLang="en-US" sz="9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현재</a:t>
                      </a:r>
                      <a:endParaRPr lang="ko-KR" altLang="en-US" sz="9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</a:txBody>
                  <a:tcPr marL="0" marR="0" marT="0" marB="0" anchor="ctr"/>
                </a:tc>
              </a:tr>
              <a:tr h="2565960">
                <a:tc gridSpan="5"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 국내 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건축시장에서 목재 </a:t>
                      </a:r>
                      <a:r>
                        <a:rPr lang="ko-KR" altLang="en-US" sz="11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데크의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개념이 도입된 것은 </a:t>
                      </a:r>
                      <a:r>
                        <a:rPr lang="en-US" altLang="ko-KR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80</a:t>
                      </a:r>
                      <a:r>
                        <a:rPr lang="ko-KR" altLang="en-US" sz="11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년대초로써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미국식 경량목조주택과 함께 </a:t>
                      </a:r>
                      <a:r>
                        <a:rPr lang="en-US" altLang="ko-KR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CCA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방부목이 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소개되었고 </a:t>
                      </a:r>
                      <a:r>
                        <a:rPr lang="en-US" altLang="ko-KR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88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년 올림픽 이후 목조주택의 성장과 함께 </a:t>
                      </a:r>
                      <a:r>
                        <a:rPr lang="ko-KR" altLang="en-US" sz="1100" u="none" strike="noStrike" dirty="0" err="1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방부목은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ko-KR" altLang="en-US" sz="1100" u="none" strike="noStrike" dirty="0" err="1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데크재의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유용한 자재로 자리매김을 하였다</a:t>
                      </a:r>
                      <a:r>
                        <a:rPr lang="en-US" altLang="ko-KR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.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0" i="0" u="none" strike="noStrike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  <a:p>
                      <a:pPr algn="l" fontAlgn="ctr"/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 하지만 </a:t>
                      </a:r>
                      <a:r>
                        <a:rPr lang="en-US" altLang="ko-KR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2000</a:t>
                      </a:r>
                      <a:r>
                        <a:rPr lang="ko-KR" altLang="en-US" sz="11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년대초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ko-KR" altLang="en-US" sz="11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방부목의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유해성 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논란과 함께 업계에서는 </a:t>
                      </a:r>
                      <a:r>
                        <a:rPr lang="ko-KR" altLang="en-US" sz="11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몇가지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대안이 제시되었다</a:t>
                      </a:r>
                      <a:r>
                        <a:rPr lang="en-US" altLang="ko-KR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.</a:t>
                      </a:r>
                      <a:endParaRPr lang="en-US" altLang="ko-KR" sz="11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 첫째는 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유해성 논란에서 자유로운 친환경 약재</a:t>
                      </a:r>
                      <a:r>
                        <a:rPr lang="en-US" altLang="ko-KR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(</a:t>
                      </a:r>
                      <a:r>
                        <a:rPr lang="en-US" altLang="ko-KR" sz="11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ACQ,Cazu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등</a:t>
                      </a:r>
                      <a:r>
                        <a:rPr lang="en-US" altLang="ko-KR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)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를 사용한 </a:t>
                      </a:r>
                      <a:r>
                        <a:rPr lang="ko-KR" altLang="en-US" sz="11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방부목의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사용</a:t>
                      </a:r>
                      <a:endParaRPr lang="ko-KR" altLang="en-US" sz="11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 둘째는 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하드우드 계열</a:t>
                      </a:r>
                      <a:r>
                        <a:rPr lang="en-US" altLang="ko-KR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(</a:t>
                      </a:r>
                      <a:r>
                        <a:rPr lang="ko-KR" altLang="en-US" sz="11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이페</a:t>
                      </a:r>
                      <a:r>
                        <a:rPr lang="en-US" altLang="ko-KR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,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울린</a:t>
                      </a:r>
                      <a:r>
                        <a:rPr lang="en-US" altLang="ko-KR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,</a:t>
                      </a:r>
                      <a:r>
                        <a:rPr lang="ko-KR" altLang="en-US" sz="11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방길라이</a:t>
                      </a:r>
                      <a:r>
                        <a:rPr lang="en-US" altLang="ko-KR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,</a:t>
                      </a:r>
                      <a:r>
                        <a:rPr lang="ko-KR" altLang="en-US" sz="11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말라스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등</a:t>
                      </a:r>
                      <a:r>
                        <a:rPr lang="en-US" altLang="ko-KR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)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의 천연목재의 사용</a:t>
                      </a:r>
                      <a:endParaRPr lang="ko-KR" altLang="en-US" sz="11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  <a:p>
                      <a:pPr algn="l" fontAlgn="ctr"/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 셋째는 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목재를 대체할 새로운 소재</a:t>
                      </a:r>
                      <a:r>
                        <a:rPr lang="en-US" altLang="ko-KR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(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합성목재</a:t>
                      </a:r>
                      <a:r>
                        <a:rPr lang="en-US" altLang="ko-KR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)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의 개발 등이 그것이다</a:t>
                      </a:r>
                      <a:r>
                        <a:rPr lang="en-US" altLang="ko-KR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.</a:t>
                      </a:r>
                    </a:p>
                    <a:p>
                      <a:pPr algn="l" fontAlgn="ctr"/>
                      <a:endParaRPr lang="ko-KR" altLang="en-US" sz="11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 하지만 </a:t>
                      </a:r>
                      <a:r>
                        <a:rPr lang="ko-KR" altLang="en-US" sz="1100" u="none" strike="noStrike" dirty="0" err="1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방부목의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경우 친환경 약제를 사용한다 하더라도 유해성 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논란에서 </a:t>
                      </a:r>
                      <a:r>
                        <a:rPr lang="ko-KR" altLang="en-US" sz="1100" u="none" strike="noStrike" dirty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자유로울 수 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없고 하드우드의 경우는 자재수급이 불안정하고  산림을 지속적으로 훼손해야 하며 합성목재의 경우는 </a:t>
                      </a:r>
                      <a:r>
                        <a:rPr lang="ko-KR" altLang="en-US" sz="1100" u="none" strike="noStrike" dirty="0" err="1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목분을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일정비율</a:t>
                      </a:r>
                      <a:r>
                        <a:rPr lang="en-US" altLang="ko-KR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(50% 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이상</a:t>
                      </a:r>
                      <a:r>
                        <a:rPr lang="en-US" altLang="ko-KR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)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로</a:t>
                      </a:r>
                      <a:r>
                        <a:rPr lang="en-US" altLang="ko-KR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혼합한 플라스틱제품이어서 친환경여부에 대한 논란과 함께 플라스틱 느낌의 극명한 한계를 보여주고 있다</a:t>
                      </a:r>
                      <a:r>
                        <a:rPr lang="en-US" altLang="ko-KR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.</a:t>
                      </a: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b="0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맑은 고딕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u="none" strike="noStrike" baseline="0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n-US" altLang="ko-KR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한편 </a:t>
                      </a:r>
                      <a:r>
                        <a:rPr lang="ko-KR" altLang="en-US" sz="1100" u="none" strike="noStrike" dirty="0" err="1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고압축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천연목재는 이러한 단점을 모두 극복할 수 있을 뿐 아니라 물리적 특성에서도 기존제품</a:t>
                      </a:r>
                      <a:r>
                        <a:rPr lang="en-US" altLang="ko-KR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(</a:t>
                      </a:r>
                      <a:r>
                        <a:rPr lang="ko-KR" altLang="en-US" sz="1100" u="none" strike="noStrike" dirty="0" err="1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방부목</a:t>
                      </a:r>
                      <a:r>
                        <a:rPr lang="en-US" altLang="ko-KR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,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하드우드</a:t>
                      </a:r>
                      <a:r>
                        <a:rPr lang="en-US" altLang="ko-KR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,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합성목재</a:t>
                      </a:r>
                      <a:r>
                        <a:rPr lang="en-US" altLang="ko-KR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) 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보다 우위에 있으면서 가격 또한 저렴하여 유럽 미국 일본 등지에서는 선풍적으로 이용되고 있으며 중국도 </a:t>
                      </a:r>
                      <a:r>
                        <a:rPr lang="en-US" altLang="ko-KR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2010 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상해엑스포 현장에 동 자재를 적용하는 등 향후 </a:t>
                      </a:r>
                      <a:r>
                        <a:rPr lang="ko-KR" altLang="en-US" sz="1100" u="none" strike="noStrike" dirty="0" err="1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데크제의</a:t>
                      </a:r>
                      <a:r>
                        <a:rPr lang="ko-KR" altLang="en-US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대세가 될 것으로 예상된다</a:t>
                      </a:r>
                      <a:r>
                        <a:rPr lang="en-US" altLang="ko-KR" sz="1100" u="none" strike="noStrike" dirty="0" smtClean="0">
                          <a:ln>
                            <a:noFill/>
                          </a:ln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.</a:t>
                      </a:r>
                      <a:endParaRPr lang="ko-KR" altLang="en-US" sz="1100" b="0" i="0" u="none" strike="noStrike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제목 5"/>
          <p:cNvSpPr>
            <a:spLocks noGrp="1"/>
          </p:cNvSpPr>
          <p:nvPr>
            <p:ph type="title"/>
          </p:nvPr>
        </p:nvSpPr>
        <p:spPr>
          <a:xfrm>
            <a:off x="0" y="609600"/>
            <a:ext cx="8153400" cy="487363"/>
          </a:xfrm>
        </p:spPr>
        <p:txBody>
          <a:bodyPr/>
          <a:lstStyle/>
          <a:p>
            <a:pPr eaLnBrk="1" hangingPunct="1"/>
            <a:r>
              <a:rPr lang="en-US" altLang="ko-KR" sz="2400" b="1" dirty="0" smtClean="0"/>
              <a:t>Comparison between B.P WOOD and Other Materials</a:t>
            </a:r>
            <a:endParaRPr lang="ko-KR" altLang="en-US" sz="2400" b="1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4D76D-96B0-42CC-B283-325EF3E27C91}" type="slidenum">
              <a:rPr lang="en-US" altLang="ko-KR"/>
              <a:pPr>
                <a:defRPr/>
              </a:pPr>
              <a:t>6</a:t>
            </a:fld>
            <a:endParaRPr lang="en-US" altLang="ko-KR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0" y="1143000"/>
            <a:ext cx="80010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세로 텍스트 개체 틀 6"/>
          <p:cNvSpPr>
            <a:spLocks noGrp="1"/>
          </p:cNvSpPr>
          <p:nvPr>
            <p:ph idx="1"/>
          </p:nvPr>
        </p:nvSpPr>
        <p:spPr>
          <a:xfrm>
            <a:off x="0" y="1219200"/>
            <a:ext cx="8839200" cy="4800600"/>
          </a:xfrm>
        </p:spPr>
        <p:txBody>
          <a:bodyPr/>
          <a:lstStyle/>
          <a:p>
            <a:pPr latinLnBrk="0">
              <a:buFont typeface="Arial" charset="0"/>
              <a:buNone/>
            </a:pPr>
            <a:r>
              <a:rPr lang="ko-KR" altLang="en-US" sz="1800" dirty="0" smtClean="0">
                <a:solidFill>
                  <a:schemeClr val="bg1"/>
                </a:solidFill>
              </a:rPr>
              <a:t> </a:t>
            </a:r>
            <a:r>
              <a:rPr lang="ko-KR" altLang="en-US" sz="1800" dirty="0" err="1" smtClean="0">
                <a:solidFill>
                  <a:schemeClr val="bg1"/>
                </a:solidFill>
              </a:rPr>
              <a:t>고압축</a:t>
            </a:r>
            <a:r>
              <a:rPr lang="ko-KR" altLang="en-US" sz="1800" dirty="0" smtClean="0">
                <a:solidFill>
                  <a:schemeClr val="bg1"/>
                </a:solidFill>
              </a:rPr>
              <a:t> 천연목재와 다른 소재의 비교</a:t>
            </a: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200" dirty="0" smtClean="0">
              <a:solidFill>
                <a:schemeClr val="bg1"/>
              </a:solidFill>
            </a:endParaRPr>
          </a:p>
          <a:p>
            <a:pPr algn="ctr" latinLnBrk="0">
              <a:buFont typeface="Arial" charset="0"/>
              <a:buNone/>
            </a:pPr>
            <a:r>
              <a:rPr lang="ko-KR" altLang="en-US" sz="1200" dirty="0" smtClean="0">
                <a:solidFill>
                  <a:schemeClr val="bg1"/>
                </a:solidFill>
              </a:rPr>
              <a:t> 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pPr latinLnBrk="0">
              <a:buFont typeface="Arial" charset="0"/>
              <a:buNone/>
            </a:pPr>
            <a:endParaRPr lang="en-US" altLang="ko-KR" sz="1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8" name="내용 개체 틀 4"/>
          <p:cNvGraphicFramePr>
            <a:graphicFrameLocks/>
          </p:cNvGraphicFramePr>
          <p:nvPr/>
        </p:nvGraphicFramePr>
        <p:xfrm>
          <a:off x="685800" y="1600200"/>
          <a:ext cx="7848600" cy="3760077"/>
        </p:xfrm>
        <a:graphic>
          <a:graphicData uri="http://schemas.openxmlformats.org/drawingml/2006/table">
            <a:tbl>
              <a:tblPr/>
              <a:tblGrid>
                <a:gridCol w="1173505"/>
                <a:gridCol w="1539436"/>
                <a:gridCol w="1627765"/>
                <a:gridCol w="1766565"/>
                <a:gridCol w="1741329"/>
              </a:tblGrid>
              <a:tr h="2601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err="1">
                          <a:solidFill>
                            <a:schemeClr val="bg1"/>
                          </a:solidFill>
                          <a:latin typeface="맑은 고딕"/>
                        </a:rPr>
                        <a:t>물리적특성</a:t>
                      </a:r>
                      <a:endParaRPr lang="ko-KR" altLang="en-US" sz="1400" b="0" i="0" u="none" strike="noStrike" dirty="0">
                        <a:solidFill>
                          <a:schemeClr val="bg1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하드우드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err="1">
                          <a:solidFill>
                            <a:schemeClr val="bg1"/>
                          </a:solidFill>
                          <a:latin typeface="맑은 고딕"/>
                        </a:rPr>
                        <a:t>미송방부목</a:t>
                      </a:r>
                      <a:endParaRPr lang="ko-KR" altLang="en-US" sz="1400" b="0" i="0" u="none" strike="noStrike" dirty="0">
                        <a:solidFill>
                          <a:schemeClr val="bg1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합성목재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err="1">
                          <a:solidFill>
                            <a:schemeClr val="tx1"/>
                          </a:solidFill>
                          <a:latin typeface="맑은 고딕"/>
                        </a:rPr>
                        <a:t>고압축천연목재</a:t>
                      </a:r>
                      <a:endParaRPr lang="ko-KR" altLang="en-US" sz="1400" b="1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FF33"/>
                    </a:solidFill>
                  </a:tcPr>
                </a:tc>
              </a:tr>
              <a:tr h="260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latin typeface="맑은 고딕"/>
                        </a:rPr>
                        <a:t>Numerical Data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Hard wood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Hem-fir treated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Wood </a:t>
                      </a:r>
                      <a:r>
                        <a:rPr lang="en-US" sz="1000" b="0" i="0" u="none" strike="noStrike" dirty="0" err="1">
                          <a:solidFill>
                            <a:schemeClr val="bg1"/>
                          </a:solidFill>
                          <a:latin typeface="맑은 고딕"/>
                        </a:rPr>
                        <a:t>Prastic</a:t>
                      </a:r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 Composite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B.P WOOD(</a:t>
                      </a:r>
                      <a:r>
                        <a:rPr lang="ko-KR" altLang="en-US" sz="1200" b="1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에코등급</a:t>
                      </a:r>
                      <a:r>
                        <a:rPr lang="en-US" altLang="ko-KR" sz="1200" b="1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)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33"/>
                    </a:solidFill>
                  </a:tcPr>
                </a:tc>
              </a:tr>
              <a:tr h="108782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사진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33"/>
                    </a:solidFill>
                  </a:tcPr>
                </a:tc>
              </a:tr>
              <a:tr h="2601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비중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0.6-.95 TON/㎥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맑은 고딕"/>
                        </a:rPr>
                        <a:t>0.35-0.45 TON/㎥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1.1-1.2 TON/㎥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1.15-1.3 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TON/㎥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33"/>
                    </a:solidFill>
                  </a:tcPr>
                </a:tc>
              </a:tr>
              <a:tr h="2601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치수안정계수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.00186(Teak</a:t>
                      </a:r>
                      <a:r>
                        <a:rPr lang="ko-KR" altLang="en-US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기준</a:t>
                      </a:r>
                      <a:r>
                        <a:rPr lang="en-US" altLang="ko-KR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0.00267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solidFill>
                            <a:schemeClr val="bg1"/>
                          </a:solidFill>
                          <a:latin typeface="맑은 고딕"/>
                        </a:rPr>
                        <a:t>자료없음</a:t>
                      </a:r>
                      <a:endParaRPr lang="ko-KR" altLang="en-US" sz="1100" b="0" i="0" u="none" strike="noStrike" dirty="0">
                        <a:solidFill>
                          <a:schemeClr val="bg1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0.00015</a:t>
                      </a:r>
                      <a:endParaRPr lang="en-US" altLang="ko-KR" sz="1100" b="1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33"/>
                    </a:solidFill>
                  </a:tcPr>
                </a:tc>
              </a:tr>
              <a:tr h="2601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경도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맑은 고딕"/>
                        </a:rPr>
                        <a:t>3684psi(Ipe</a:t>
                      </a:r>
                      <a:r>
                        <a:rPr lang="ko-KR" altLang="en-US" sz="1100" b="0" i="0" u="none" strike="noStrike">
                          <a:solidFill>
                            <a:schemeClr val="bg1"/>
                          </a:solidFill>
                          <a:latin typeface="맑은 고딕"/>
                        </a:rPr>
                        <a:t>기준</a:t>
                      </a:r>
                      <a:r>
                        <a:rPr lang="en-US" altLang="ko-KR" sz="1100" b="0" i="0" u="none" strike="noStrike">
                          <a:solidFill>
                            <a:schemeClr val="bg1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660psi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3440psi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4725psi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33"/>
                    </a:solidFill>
                  </a:tcPr>
                </a:tc>
              </a:tr>
              <a:tr h="2601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최대압축강도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chemeClr val="bg1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맑은 고딕"/>
                        </a:rPr>
                        <a:t>430kg/㎠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286kg/㎠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928kg/㎠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33"/>
                    </a:solidFill>
                  </a:tcPr>
                </a:tc>
              </a:tr>
              <a:tr h="2601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err="1">
                          <a:solidFill>
                            <a:schemeClr val="bg1"/>
                          </a:solidFill>
                          <a:latin typeface="맑은 고딕"/>
                        </a:rPr>
                        <a:t>휨강도</a:t>
                      </a:r>
                      <a:endParaRPr lang="ko-KR" altLang="en-US" sz="1200" b="1" i="0" u="none" strike="noStrike" dirty="0">
                        <a:solidFill>
                          <a:schemeClr val="bg1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chemeClr val="bg1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맑은 고딕"/>
                        </a:rPr>
                        <a:t>725kg/㎠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solidFill>
                            <a:schemeClr val="bg1"/>
                          </a:solidFill>
                          <a:latin typeface="맑은 고딕"/>
                        </a:rPr>
                        <a:t>자료없음</a:t>
                      </a:r>
                      <a:endParaRPr lang="ko-KR" altLang="en-US" sz="1100" b="0" i="0" u="none" strike="noStrike" dirty="0">
                        <a:solidFill>
                          <a:schemeClr val="bg1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1027kg</a:t>
                      </a:r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/㎠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33"/>
                    </a:solidFill>
                  </a:tcPr>
                </a:tc>
              </a:tr>
              <a:tr h="26013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전단강도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chemeClr val="bg1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latin typeface="맑은 고딕"/>
                        </a:rPr>
                        <a:t>85kg/㎠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168kg/㎠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33"/>
                    </a:solidFill>
                  </a:tcPr>
                </a:tc>
              </a:tr>
              <a:tr h="2956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주용도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마루</a:t>
                      </a:r>
                      <a:r>
                        <a:rPr lang="en-US" altLang="ko-KR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,</a:t>
                      </a:r>
                      <a:r>
                        <a:rPr lang="ko-KR" altLang="en-US" sz="1100" b="0" i="0" u="none" strike="noStrike" dirty="0" err="1">
                          <a:solidFill>
                            <a:schemeClr val="bg1"/>
                          </a:solidFill>
                          <a:latin typeface="맑은 고딕"/>
                        </a:rPr>
                        <a:t>데크</a:t>
                      </a:r>
                      <a:endParaRPr lang="ko-KR" altLang="en-US" sz="1100" b="0" i="0" u="none" strike="noStrike" dirty="0">
                        <a:solidFill>
                          <a:schemeClr val="bg1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목조주택</a:t>
                      </a:r>
                      <a:r>
                        <a:rPr lang="en-US" altLang="ko-KR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,</a:t>
                      </a:r>
                      <a:r>
                        <a:rPr lang="ko-KR" altLang="en-US" sz="1100" b="0" i="0" u="none" strike="noStrike" dirty="0" err="1">
                          <a:solidFill>
                            <a:schemeClr val="bg1"/>
                          </a:solidFill>
                          <a:latin typeface="맑은 고딕"/>
                        </a:rPr>
                        <a:t>데크</a:t>
                      </a:r>
                      <a:r>
                        <a:rPr lang="en-US" altLang="ko-KR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,</a:t>
                      </a:r>
                      <a:r>
                        <a:rPr lang="ko-KR" altLang="en-US" sz="1100" b="0" i="0" u="none" strike="noStrike" dirty="0" err="1">
                          <a:solidFill>
                            <a:schemeClr val="bg1"/>
                          </a:solidFill>
                          <a:latin typeface="맑은 고딕"/>
                        </a:rPr>
                        <a:t>사이딩</a:t>
                      </a:r>
                      <a:r>
                        <a:rPr lang="ko-KR" altLang="en-US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 err="1">
                          <a:solidFill>
                            <a:schemeClr val="bg1"/>
                          </a:solidFill>
                          <a:latin typeface="맑은 고딕"/>
                        </a:rPr>
                        <a:t>데크</a:t>
                      </a:r>
                      <a:r>
                        <a:rPr lang="en-US" altLang="ko-KR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,</a:t>
                      </a:r>
                      <a:r>
                        <a:rPr lang="ko-KR" altLang="en-US" sz="1100" b="0" i="0" u="none" strike="noStrike" dirty="0" err="1">
                          <a:solidFill>
                            <a:schemeClr val="bg1"/>
                          </a:solidFill>
                          <a:latin typeface="맑은 고딕"/>
                        </a:rPr>
                        <a:t>사이딩</a:t>
                      </a:r>
                      <a:endParaRPr lang="ko-KR" altLang="en-US" sz="1100" b="0" i="0" u="none" strike="noStrike" dirty="0">
                        <a:solidFill>
                          <a:schemeClr val="bg1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마루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,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latin typeface="맑은 고딕"/>
                        </a:rPr>
                        <a:t>데크</a:t>
                      </a:r>
                      <a:r>
                        <a:rPr lang="en-US" altLang="ko-KR" sz="11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,</a:t>
                      </a:r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latin typeface="맑은 고딕"/>
                        </a:rPr>
                        <a:t>사이딩</a:t>
                      </a:r>
                      <a:r>
                        <a:rPr lang="en-US" altLang="ko-KR" sz="1100" b="1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,</a:t>
                      </a:r>
                      <a:r>
                        <a:rPr lang="ko-KR" altLang="en-US" sz="1100" b="1" i="0" u="none" strike="noStrike" dirty="0" smtClean="0">
                          <a:solidFill>
                            <a:schemeClr val="tx1"/>
                          </a:solidFill>
                          <a:latin typeface="맑은 고딕"/>
                        </a:rPr>
                        <a:t>포스트</a:t>
                      </a:r>
                      <a:endParaRPr lang="en-US" altLang="ko-KR" sz="1100" b="1" i="0" u="none" strike="noStrike" dirty="0" smtClean="0">
                        <a:solidFill>
                          <a:schemeClr val="tx1"/>
                        </a:solidFill>
                        <a:latin typeface="맑은 고딕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33"/>
                    </a:solidFill>
                  </a:tcPr>
                </a:tc>
              </a:tr>
              <a:tr h="2956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chemeClr val="bg1"/>
                          </a:solidFill>
                          <a:latin typeface="맑은 고딕"/>
                        </a:rPr>
                        <a:t>실내외 모두사용가능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실외한정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chemeClr val="bg1"/>
                          </a:solidFill>
                          <a:latin typeface="맑은 고딕"/>
                        </a:rPr>
                        <a:t>실외한정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err="1">
                          <a:solidFill>
                            <a:schemeClr val="tx1"/>
                          </a:solidFill>
                          <a:latin typeface="맑은 고딕"/>
                        </a:rPr>
                        <a:t>실내외</a:t>
                      </a:r>
                      <a:r>
                        <a:rPr lang="ko-KR" altLang="en-US" sz="1100" b="1" i="0" u="none" strike="noStrike" dirty="0">
                          <a:solidFill>
                            <a:schemeClr val="tx1"/>
                          </a:solidFill>
                          <a:latin typeface="맑은 고딕"/>
                        </a:rPr>
                        <a:t> 모두사용가능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F33"/>
                    </a:solidFill>
                  </a:tcPr>
                </a:tc>
              </a:tr>
            </a:tbl>
          </a:graphicData>
        </a:graphic>
      </p:graphicFrame>
      <p:pic>
        <p:nvPicPr>
          <p:cNvPr id="7" name="그림 6" descr="ipe.bmp"/>
          <p:cNvPicPr>
            <a:picLocks noChangeAspect="1"/>
          </p:cNvPicPr>
          <p:nvPr/>
        </p:nvPicPr>
        <p:blipFill>
          <a:blip r:embed="rId2" cstate="print"/>
          <a:srcRect l="7596" t="12985" r="9828" b="7290"/>
          <a:stretch>
            <a:fillRect/>
          </a:stretch>
        </p:blipFill>
        <p:spPr>
          <a:xfrm>
            <a:off x="1981200" y="2146299"/>
            <a:ext cx="1231900" cy="113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그림 9" descr="treatedwoo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2133601"/>
            <a:ext cx="1319212" cy="1155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그림 12" descr="SAM_3381.JPG"/>
          <p:cNvPicPr>
            <a:picLocks noChangeAspect="1"/>
          </p:cNvPicPr>
          <p:nvPr/>
        </p:nvPicPr>
        <p:blipFill>
          <a:blip r:embed="rId4" cstate="print"/>
          <a:srcRect l="2500" r="2500" b="34444"/>
          <a:stretch>
            <a:fillRect/>
          </a:stretch>
        </p:blipFill>
        <p:spPr>
          <a:xfrm>
            <a:off x="6946900" y="2159000"/>
            <a:ext cx="1435100" cy="111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 descr="합성목재.png"/>
          <p:cNvPicPr>
            <a:picLocks noChangeAspect="1"/>
          </p:cNvPicPr>
          <p:nvPr/>
        </p:nvPicPr>
        <p:blipFill>
          <a:blip r:embed="rId5" cstate="print"/>
          <a:srcRect l="8000" t="12727" r="8000" b="10909"/>
          <a:stretch>
            <a:fillRect/>
          </a:stretch>
        </p:blipFill>
        <p:spPr>
          <a:xfrm>
            <a:off x="5181600" y="2133600"/>
            <a:ext cx="13716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타원 9"/>
          <p:cNvSpPr/>
          <p:nvPr/>
        </p:nvSpPr>
        <p:spPr>
          <a:xfrm>
            <a:off x="4572000" y="1219200"/>
            <a:ext cx="3429000" cy="449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200" y="274638"/>
            <a:ext cx="5943600" cy="1143000"/>
          </a:xfrm>
        </p:spPr>
        <p:txBody>
          <a:bodyPr/>
          <a:lstStyle/>
          <a:p>
            <a:r>
              <a:rPr lang="ko-KR" altLang="en-US" sz="2400" b="1" dirty="0" smtClean="0"/>
              <a:t>유해물질 검출시험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첨부자료</a:t>
            </a:r>
            <a:r>
              <a:rPr lang="en-US" altLang="ko-KR" sz="2400" b="1" dirty="0" smtClean="0"/>
              <a:t>1) - </a:t>
            </a:r>
            <a:r>
              <a:rPr lang="ko-KR" altLang="en-US" sz="2400" b="1" dirty="0" smtClean="0"/>
              <a:t>에코등급</a:t>
            </a:r>
            <a:endParaRPr lang="ko-KR" altLang="en-US" sz="2400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F5C54-7EAB-4622-9FA0-1970CE19455F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  <p:pic>
        <p:nvPicPr>
          <p:cNvPr id="5" name="그림 4" descr="170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80998" y="1219200"/>
            <a:ext cx="3505201" cy="4905005"/>
          </a:xfrm>
          <a:prstGeom prst="rect">
            <a:avLst/>
          </a:prstGeom>
        </p:spPr>
      </p:pic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105400" y="1828800"/>
          <a:ext cx="2362200" cy="318770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43000"/>
                <a:gridCol w="609600"/>
                <a:gridCol w="609600"/>
              </a:tblGrid>
              <a:tr h="23480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B.P WOOD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348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/>
                        <a:t>시험항목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/>
                        <a:t>단위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/>
                        <a:t>결과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2730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err="1" smtClean="0"/>
                        <a:t>Pb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/>
                        <a:t>mg/L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dirty="0" err="1" smtClean="0"/>
                        <a:t>검출안됨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84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err="1" smtClean="0"/>
                        <a:t>Cd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u="none" strike="noStrike" dirty="0" smtClean="0"/>
                        <a:t>mg/L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dirty="0" err="1" smtClean="0"/>
                        <a:t>검출안됨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6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/>
                        <a:t>Cr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u="none" strike="noStrike" dirty="0" smtClean="0"/>
                        <a:t>mg/L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dirty="0" err="1" smtClean="0"/>
                        <a:t>검출안됨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6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/>
                        <a:t>Cu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u="none" strike="noStrike" dirty="0" smtClean="0"/>
                        <a:t>mg/L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dirty="0" err="1" smtClean="0"/>
                        <a:t>검출안됨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6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/>
                        <a:t>As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u="none" strike="noStrike" dirty="0" smtClean="0"/>
                        <a:t>mg/L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dirty="0" err="1" smtClean="0"/>
                        <a:t>검출안됨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6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/>
                        <a:t>Hg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Arno Pro Display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u="none" strike="noStrike" dirty="0" smtClean="0"/>
                        <a:t>mg/L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dirty="0" err="1" smtClean="0"/>
                        <a:t>검출안됨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6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/>
                        <a:t>Zn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Arno Pro Display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u="none" strike="noStrike" dirty="0" smtClean="0"/>
                        <a:t>mg/L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dirty="0" err="1" smtClean="0"/>
                        <a:t>검출안됨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865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 smtClean="0"/>
                        <a:t>Ni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u="none" strike="noStrike" dirty="0" smtClean="0"/>
                        <a:t>mg/L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dirty="0" err="1" smtClean="0"/>
                        <a:t>검출안됨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직사각형 10"/>
          <p:cNvSpPr/>
          <p:nvPr/>
        </p:nvSpPr>
        <p:spPr>
          <a:xfrm>
            <a:off x="5638800" y="2954179"/>
            <a:ext cx="457200" cy="2462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ko-KR" sz="1000" i="0" u="none" strike="noStrike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맑은 고딕"/>
              </a:rPr>
              <a:t>6+</a:t>
            </a:r>
            <a:endParaRPr lang="ko-KR" altLang="en-US" sz="1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381000" y="1981200"/>
            <a:ext cx="3505200" cy="2286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4114800" y="2971800"/>
            <a:ext cx="7620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648200" y="5791201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*</a:t>
            </a:r>
            <a:r>
              <a:rPr lang="ko-KR" altLang="en-US" sz="1200" dirty="0" smtClean="0">
                <a:solidFill>
                  <a:schemeClr val="bg1"/>
                </a:solidFill>
              </a:rPr>
              <a:t>등급에 따라 경미한 차이는 있을 수 있습니다</a:t>
            </a:r>
            <a:r>
              <a:rPr lang="en-US" altLang="ko-KR" sz="1200" dirty="0" smtClean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타원 10"/>
          <p:cNvSpPr/>
          <p:nvPr/>
        </p:nvSpPr>
        <p:spPr>
          <a:xfrm>
            <a:off x="4572000" y="1447800"/>
            <a:ext cx="3733800" cy="4267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412" name="슬라이드 번호 개체 틀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3B5CEF59-5DD5-4538-B418-1B80183FE991}" type="slidenum">
              <a:rPr lang="en-US" altLang="ko-KR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13363" name="제목 5"/>
          <p:cNvSpPr>
            <a:spLocks noGrp="1"/>
          </p:cNvSpPr>
          <p:nvPr>
            <p:ph type="title"/>
          </p:nvPr>
        </p:nvSpPr>
        <p:spPr>
          <a:xfrm>
            <a:off x="0" y="609600"/>
            <a:ext cx="5029200" cy="487363"/>
          </a:xfrm>
        </p:spPr>
        <p:txBody>
          <a:bodyPr/>
          <a:lstStyle/>
          <a:p>
            <a:pPr eaLnBrk="1" hangingPunct="1"/>
            <a:r>
              <a:rPr lang="ko-KR" altLang="en-US" sz="2400" b="1" dirty="0" err="1" smtClean="0"/>
              <a:t>물리성</a:t>
            </a:r>
            <a:r>
              <a:rPr lang="ko-KR" altLang="en-US" sz="2400" b="1" dirty="0" smtClean="0"/>
              <a:t> 시험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첨부자료</a:t>
            </a:r>
            <a:r>
              <a:rPr lang="en-US" altLang="ko-KR" sz="2400" b="1" dirty="0" smtClean="0"/>
              <a:t>2) - </a:t>
            </a:r>
            <a:r>
              <a:rPr lang="ko-KR" altLang="en-US" sz="2400" b="1" dirty="0" smtClean="0"/>
              <a:t>에코등급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0" y="1143000"/>
            <a:ext cx="4572000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 descr="135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19200"/>
            <a:ext cx="3505200" cy="4905003"/>
          </a:xfrm>
          <a:prstGeom prst="rect">
            <a:avLst/>
          </a:prstGeom>
        </p:spPr>
      </p:pic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5257800" y="1981200"/>
          <a:ext cx="2362200" cy="320039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71600"/>
                <a:gridCol w="533400"/>
                <a:gridCol w="457200"/>
              </a:tblGrid>
              <a:tr h="29592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B.P WOOD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592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/>
                        <a:t>시험항목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/>
                        <a:t>단위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/>
                        <a:t>결과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49302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/>
                        <a:t>휨강도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N/mm²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/>
                        <a:t>104.8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54244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/>
                        <a:t>습윤시휨강도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N/mm²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/>
                        <a:t>101.3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521572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/>
                        <a:t>흡수두께팽창률</a:t>
                      </a:r>
                      <a:endParaRPr lang="ko-KR" altLang="en-US" sz="11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/>
                        <a:t>%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/>
                        <a:t>1.9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54899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 dirty="0" err="1"/>
                        <a:t>나사못유지력</a:t>
                      </a:r>
                      <a:r>
                        <a:rPr lang="en-US" altLang="ko-KR" sz="1100" u="none" strike="noStrike" dirty="0"/>
                        <a:t>(</a:t>
                      </a:r>
                      <a:r>
                        <a:rPr lang="ko-KR" altLang="en-US" sz="1100" u="none" strike="noStrike" dirty="0"/>
                        <a:t>평면</a:t>
                      </a:r>
                      <a:r>
                        <a:rPr lang="en-US" altLang="ko-KR" sz="1100" u="none" strike="noStrike" dirty="0"/>
                        <a:t>)</a:t>
                      </a:r>
                      <a:endParaRPr lang="en-US" altLang="ko-KR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/>
                        <a:t>1687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5025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u="none" strike="noStrike"/>
                        <a:t>나사못유지력</a:t>
                      </a:r>
                      <a:r>
                        <a:rPr lang="en-US" altLang="ko-KR" sz="1100" u="none" strike="noStrike"/>
                        <a:t>(</a:t>
                      </a:r>
                      <a:r>
                        <a:rPr lang="ko-KR" altLang="en-US" sz="1100" u="none" strike="noStrike"/>
                        <a:t>측면</a:t>
                      </a:r>
                      <a:r>
                        <a:rPr lang="en-US" altLang="ko-KR" sz="1100" u="none" strike="noStrike"/>
                        <a:t>)</a:t>
                      </a:r>
                      <a:endParaRPr lang="en-US" altLang="ko-KR" sz="11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/>
                        <a:t>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u="none" strike="noStrike" dirty="0"/>
                        <a:t>1872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타원 8"/>
          <p:cNvSpPr/>
          <p:nvPr/>
        </p:nvSpPr>
        <p:spPr>
          <a:xfrm>
            <a:off x="381000" y="2286000"/>
            <a:ext cx="3505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 rot="1844244">
            <a:off x="4191000" y="2925290"/>
            <a:ext cx="838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800600" y="5791201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*</a:t>
            </a:r>
            <a:r>
              <a:rPr lang="ko-KR" altLang="en-US" sz="1200" dirty="0" smtClean="0">
                <a:solidFill>
                  <a:schemeClr val="bg1"/>
                </a:solidFill>
              </a:rPr>
              <a:t>등급에 따라 경미한 차이는 있을 수 있습니다</a:t>
            </a:r>
            <a:r>
              <a:rPr lang="en-US" altLang="ko-KR" sz="1200" dirty="0" smtClean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2" name="슬라이드 번호 개체 틀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fld id="{3B5CEF59-5DD5-4538-B418-1B80183FE991}" type="slidenum">
              <a:rPr lang="en-US" altLang="ko-KR"/>
              <a:pPr>
                <a:defRPr/>
              </a:pPr>
              <a:t>9</a:t>
            </a:fld>
            <a:endParaRPr lang="en-US" altLang="ko-KR"/>
          </a:p>
        </p:txBody>
      </p:sp>
      <p:sp>
        <p:nvSpPr>
          <p:cNvPr id="13363" name="제목 5"/>
          <p:cNvSpPr>
            <a:spLocks noGrp="1"/>
          </p:cNvSpPr>
          <p:nvPr>
            <p:ph type="title"/>
          </p:nvPr>
        </p:nvSpPr>
        <p:spPr>
          <a:xfrm>
            <a:off x="0" y="609600"/>
            <a:ext cx="6629400" cy="487363"/>
          </a:xfrm>
        </p:spPr>
        <p:txBody>
          <a:bodyPr/>
          <a:lstStyle/>
          <a:p>
            <a:pPr eaLnBrk="1" hangingPunct="1"/>
            <a:r>
              <a:rPr lang="ko-KR" altLang="en-US" sz="2400" b="1" dirty="0" smtClean="0"/>
              <a:t>포름알데히드 방산 시험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첨부자료</a:t>
            </a:r>
            <a:r>
              <a:rPr lang="en-US" altLang="ko-KR" sz="2400" b="1" dirty="0" smtClean="0"/>
              <a:t>3) - </a:t>
            </a:r>
            <a:r>
              <a:rPr lang="ko-KR" altLang="en-US" sz="2400" b="1" dirty="0" smtClean="0"/>
              <a:t>에코등급</a:t>
            </a:r>
          </a:p>
        </p:txBody>
      </p:sp>
      <p:cxnSp>
        <p:nvCxnSpPr>
          <p:cNvPr id="13" name="직선 연결선 12"/>
          <p:cNvCxnSpPr/>
          <p:nvPr/>
        </p:nvCxnSpPr>
        <p:spPr>
          <a:xfrm>
            <a:off x="0" y="1143000"/>
            <a:ext cx="4572000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62400" y="1447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Super E0</a:t>
            </a:r>
            <a:r>
              <a:rPr lang="ko-KR" altLang="en-US" dirty="0" smtClean="0">
                <a:solidFill>
                  <a:schemeClr val="bg1"/>
                </a:solidFill>
              </a:rPr>
              <a:t>등급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8" name="그림 7" descr="173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885" y="1206500"/>
            <a:ext cx="3539500" cy="4953000"/>
          </a:xfrm>
          <a:prstGeom prst="rect">
            <a:avLst/>
          </a:prstGeom>
        </p:spPr>
      </p:pic>
      <p:pic>
        <p:nvPicPr>
          <p:cNvPr id="9" name="그림 8" descr="schong3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114800"/>
            <a:ext cx="4147343" cy="144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62400" y="23622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  30</a:t>
            </a:r>
            <a:r>
              <a:rPr lang="ko-KR" altLang="en-US" sz="1200" dirty="0" smtClean="0">
                <a:solidFill>
                  <a:schemeClr val="bg1"/>
                </a:solidFill>
              </a:rPr>
              <a:t>개 이상의 시료를 무작위로 검사하여 검출된 포름알데히드 </a:t>
            </a:r>
            <a:r>
              <a:rPr lang="ko-KR" altLang="en-US" sz="1200" dirty="0" err="1" smtClean="0">
                <a:solidFill>
                  <a:schemeClr val="bg1"/>
                </a:solidFill>
              </a:rPr>
              <a:t>방산량</a:t>
            </a:r>
            <a:r>
              <a:rPr lang="ko-KR" altLang="en-US" sz="1200" dirty="0" smtClean="0">
                <a:solidFill>
                  <a:schemeClr val="bg1"/>
                </a:solidFill>
              </a:rPr>
              <a:t> 시험에서 </a:t>
            </a:r>
            <a:r>
              <a:rPr lang="en-US" altLang="ko-KR" sz="1200" dirty="0" smtClean="0">
                <a:solidFill>
                  <a:schemeClr val="bg1"/>
                </a:solidFill>
              </a:rPr>
              <a:t>B.P WOOD</a:t>
            </a:r>
            <a:r>
              <a:rPr lang="ko-KR" altLang="en-US" sz="1200" dirty="0" smtClean="0">
                <a:solidFill>
                  <a:schemeClr val="bg1"/>
                </a:solidFill>
              </a:rPr>
              <a:t>는 </a:t>
            </a:r>
            <a:r>
              <a:rPr lang="en-US" altLang="ko-KR" sz="2000" dirty="0" smtClean="0">
                <a:solidFill>
                  <a:srgbClr val="FF0000"/>
                </a:solidFill>
              </a:rPr>
              <a:t>0.1</a:t>
            </a:r>
            <a:r>
              <a:rPr lang="ko-KR" altLang="en-US" sz="1200" dirty="0" smtClean="0">
                <a:solidFill>
                  <a:schemeClr val="bg1"/>
                </a:solidFill>
              </a:rPr>
              <a:t>이라는 </a:t>
            </a:r>
            <a:r>
              <a:rPr lang="ko-KR" altLang="en-US" sz="1800" dirty="0" smtClean="0">
                <a:solidFill>
                  <a:srgbClr val="FF0000"/>
                </a:solidFill>
              </a:rPr>
              <a:t>슈퍼</a:t>
            </a:r>
            <a:r>
              <a:rPr lang="en-US" altLang="ko-KR" sz="1800" dirty="0" smtClean="0">
                <a:solidFill>
                  <a:srgbClr val="FF0000"/>
                </a:solidFill>
              </a:rPr>
              <a:t>E0</a:t>
            </a:r>
            <a:r>
              <a:rPr lang="ko-KR" altLang="en-US" sz="1200" dirty="0" smtClean="0">
                <a:solidFill>
                  <a:schemeClr val="bg1"/>
                </a:solidFill>
              </a:rPr>
              <a:t>등급을 획득하였습니다</a:t>
            </a:r>
            <a:r>
              <a:rPr lang="en-US" altLang="ko-KR" sz="12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altLang="ko-KR" sz="1200" dirty="0" smtClean="0">
                <a:solidFill>
                  <a:schemeClr val="bg1"/>
                </a:solidFill>
              </a:rPr>
              <a:t>  </a:t>
            </a:r>
            <a:r>
              <a:rPr lang="ko-KR" altLang="en-US" sz="1200" dirty="0" smtClean="0">
                <a:solidFill>
                  <a:schemeClr val="bg1"/>
                </a:solidFill>
              </a:rPr>
              <a:t>이는 실외자제로서는 물론이며 실내의 가구의 재료로까지 사용이가능한 최우수 </a:t>
            </a:r>
            <a:r>
              <a:rPr lang="ko-KR" altLang="en-US" sz="1200" smtClean="0">
                <a:solidFill>
                  <a:schemeClr val="bg1"/>
                </a:solidFill>
              </a:rPr>
              <a:t>친환경 건축자재임을 </a:t>
            </a:r>
            <a:r>
              <a:rPr lang="ko-KR" altLang="en-US" sz="1200" dirty="0" smtClean="0">
                <a:solidFill>
                  <a:schemeClr val="bg1"/>
                </a:solidFill>
              </a:rPr>
              <a:t>뜻합니다</a:t>
            </a:r>
            <a:r>
              <a:rPr lang="en-US" altLang="ko-KR" sz="1200" dirty="0" smtClean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810000"/>
            <a:ext cx="3627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“</a:t>
            </a:r>
            <a:r>
              <a:rPr lang="ko-KR" altLang="en-US" sz="1200" dirty="0" err="1" smtClean="0">
                <a:solidFill>
                  <a:schemeClr val="bg1"/>
                </a:solidFill>
              </a:rPr>
              <a:t>실내공기질</a:t>
            </a:r>
            <a:r>
              <a:rPr lang="ko-KR" altLang="en-US" sz="1200" dirty="0" smtClean="0">
                <a:solidFill>
                  <a:schemeClr val="bg1"/>
                </a:solidFill>
              </a:rPr>
              <a:t>  관리법에 의한 포름알데히드 </a:t>
            </a:r>
            <a:r>
              <a:rPr lang="ko-KR" altLang="en-US" sz="1200" dirty="0" err="1" smtClean="0">
                <a:solidFill>
                  <a:schemeClr val="bg1"/>
                </a:solidFill>
              </a:rPr>
              <a:t>등급표</a:t>
            </a:r>
            <a:r>
              <a:rPr lang="en-US" altLang="ko-KR" sz="1200" dirty="0" smtClean="0">
                <a:solidFill>
                  <a:schemeClr val="bg1"/>
                </a:solidFill>
              </a:rPr>
              <a:t>”</a:t>
            </a:r>
            <a:r>
              <a:rPr lang="ko-KR" altLang="en-US" sz="1200" dirty="0" smtClean="0">
                <a:solidFill>
                  <a:schemeClr val="bg1"/>
                </a:solidFill>
              </a:rPr>
              <a:t>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81000" y="2362200"/>
            <a:ext cx="3505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 설명선 14"/>
          <p:cNvSpPr/>
          <p:nvPr/>
        </p:nvSpPr>
        <p:spPr>
          <a:xfrm>
            <a:off x="2971800" y="1295400"/>
            <a:ext cx="990600" cy="838200"/>
          </a:xfrm>
          <a:prstGeom prst="wedgeRectCallout">
            <a:avLst>
              <a:gd name="adj1" fmla="val -20833"/>
              <a:gd name="adj2" fmla="val 8522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rgbClr val="FF0000"/>
                </a:solidFill>
              </a:rPr>
              <a:t>평균</a:t>
            </a:r>
            <a:r>
              <a:rPr lang="en-US" altLang="ko-KR" sz="1600" dirty="0" smtClean="0">
                <a:solidFill>
                  <a:srgbClr val="FF0000"/>
                </a:solidFill>
              </a:rPr>
              <a:t>0.1</a:t>
            </a:r>
          </a:p>
          <a:p>
            <a:pPr algn="ctr"/>
            <a:r>
              <a:rPr lang="ko-KR" altLang="en-US" sz="1600" dirty="0" smtClean="0">
                <a:solidFill>
                  <a:srgbClr val="FF0000"/>
                </a:solidFill>
              </a:rPr>
              <a:t>최대</a:t>
            </a:r>
            <a:r>
              <a:rPr lang="en-US" altLang="ko-KR" sz="1600" dirty="0" smtClean="0">
                <a:solidFill>
                  <a:srgbClr val="FF0000"/>
                </a:solidFill>
              </a:rPr>
              <a:t>0.1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5791201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>
                <a:solidFill>
                  <a:schemeClr val="bg1"/>
                </a:solidFill>
              </a:rPr>
              <a:t>*</a:t>
            </a:r>
            <a:r>
              <a:rPr lang="ko-KR" altLang="en-US" sz="1200" dirty="0" smtClean="0">
                <a:solidFill>
                  <a:schemeClr val="bg1"/>
                </a:solidFill>
              </a:rPr>
              <a:t>등급에 따라 경미한 차이는 있을 수 있습니다</a:t>
            </a:r>
            <a:r>
              <a:rPr lang="en-US" altLang="ko-KR" sz="1200" dirty="0" smtClean="0">
                <a:solidFill>
                  <a:schemeClr val="bg1"/>
                </a:solidFill>
              </a:rPr>
              <a:t>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18189</TotalTime>
  <Words>1092</Words>
  <Application>Microsoft Office PowerPoint</Application>
  <PresentationFormat>화면 슬라이드 쇼(4:3)</PresentationFormat>
  <Paragraphs>280</Paragraphs>
  <Slides>13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슬라이드 1</vt:lpstr>
      <vt:lpstr>What is the Bamboo Pressing wood?</vt:lpstr>
      <vt:lpstr>Why the high pressing wood that B.P WOOD is eco-friendly?</vt:lpstr>
      <vt:lpstr>The Feature of high pressing wood</vt:lpstr>
      <vt:lpstr>The Flow of decking meterials in korea</vt:lpstr>
      <vt:lpstr>Comparison between B.P WOOD and Other Materials</vt:lpstr>
      <vt:lpstr>유해물질 검출시험(첨부자료1) - 에코등급</vt:lpstr>
      <vt:lpstr>물리성 시험(첨부자료2) - 에코등급</vt:lpstr>
      <vt:lpstr>포름알데히드 방산 시험(첨부자료3) - 에코등급</vt:lpstr>
      <vt:lpstr>경도 비교 그래프 - 에코등급</vt:lpstr>
      <vt:lpstr>치수안정성 비교 그래프 - 에코등급</vt:lpstr>
      <vt:lpstr>해외 시공사례</vt:lpstr>
      <vt:lpstr>국내 시공사례</vt:lpstr>
    </vt:vector>
  </TitlesOfParts>
  <Company>LOCAL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김경수</cp:lastModifiedBy>
  <cp:revision>1187</cp:revision>
  <dcterms:created xsi:type="dcterms:W3CDTF">2008-10-21T02:09:55Z</dcterms:created>
  <dcterms:modified xsi:type="dcterms:W3CDTF">2011-08-23T10:37:46Z</dcterms:modified>
</cp:coreProperties>
</file>