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256" r:id="rId2"/>
    <p:sldId id="257" r:id="rId3"/>
    <p:sldId id="266" r:id="rId4"/>
    <p:sldId id="258" r:id="rId5"/>
    <p:sldId id="265" r:id="rId6"/>
    <p:sldId id="264" r:id="rId7"/>
    <p:sldId id="267" r:id="rId8"/>
    <p:sldId id="263" r:id="rId9"/>
    <p:sldId id="262" r:id="rId10"/>
    <p:sldId id="261" r:id="rId11"/>
    <p:sldId id="260" r:id="rId12"/>
    <p:sldId id="259" r:id="rId13"/>
    <p:sldId id="268" r:id="rId14"/>
    <p:sldId id="269" r:id="rId15"/>
    <p:sldId id="276" r:id="rId16"/>
    <p:sldId id="270" r:id="rId17"/>
    <p:sldId id="271" r:id="rId18"/>
    <p:sldId id="272" r:id="rId19"/>
    <p:sldId id="289" r:id="rId20"/>
    <p:sldId id="273" r:id="rId21"/>
    <p:sldId id="277" r:id="rId22"/>
    <p:sldId id="278" r:id="rId23"/>
    <p:sldId id="279" r:id="rId24"/>
    <p:sldId id="280" r:id="rId25"/>
    <p:sldId id="281" r:id="rId26"/>
    <p:sldId id="292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74" r:id="rId35"/>
    <p:sldId id="275" r:id="rId36"/>
    <p:sldId id="293" r:id="rId37"/>
    <p:sldId id="294" r:id="rId38"/>
    <p:sldId id="295" r:id="rId39"/>
    <p:sldId id="296" r:id="rId40"/>
    <p:sldId id="306" r:id="rId41"/>
    <p:sldId id="307" r:id="rId42"/>
    <p:sldId id="308" r:id="rId43"/>
    <p:sldId id="309" r:id="rId44"/>
    <p:sldId id="310" r:id="rId45"/>
    <p:sldId id="297" r:id="rId46"/>
    <p:sldId id="298" r:id="rId47"/>
    <p:sldId id="301" r:id="rId48"/>
    <p:sldId id="305" r:id="rId49"/>
    <p:sldId id="302" r:id="rId50"/>
    <p:sldId id="311" r:id="rId51"/>
    <p:sldId id="303" r:id="rId52"/>
    <p:sldId id="299" r:id="rId53"/>
    <p:sldId id="300" r:id="rId54"/>
    <p:sldId id="312" r:id="rId55"/>
    <p:sldId id="313" r:id="rId56"/>
    <p:sldId id="314" r:id="rId57"/>
    <p:sldId id="315" r:id="rId58"/>
    <p:sldId id="316" r:id="rId59"/>
    <p:sldId id="325" r:id="rId60"/>
    <p:sldId id="317" r:id="rId61"/>
    <p:sldId id="326" r:id="rId62"/>
    <p:sldId id="318" r:id="rId63"/>
    <p:sldId id="324" r:id="rId64"/>
    <p:sldId id="319" r:id="rId65"/>
    <p:sldId id="320" r:id="rId66"/>
    <p:sldId id="321" r:id="rId67"/>
    <p:sldId id="327" r:id="rId68"/>
    <p:sldId id="322" r:id="rId69"/>
    <p:sldId id="323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1E88F-B87F-4547-8E33-EC36D074AA7D}" type="datetimeFigureOut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5CBD1-A3DC-4AAD-804C-B4708FB4F7E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DAC2-EB85-41A5-A5C1-97AAD2012975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CAA9-E23D-43DE-BC52-6FCA4B8FB647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B621-F264-4747-BD26-4B4BC693CE86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E1A3-18CF-41CB-BAC3-219AD97D9839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24AA-5A6A-4532-9BAA-5328380D201F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FF4-C2AF-42B3-B1F6-8267E43C7B1F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6E91D-A1BF-4371-9EC4-9D5590E69CD4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318D-E60D-47CB-BB8C-68B9E4886F18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4E4A-BD96-4D1A-8B96-D3005F170513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4A3F-7F99-4521-9958-A6C186A51C7B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7FEB-AE4F-4EB5-95BE-E99463CBD5FA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AA488-EC36-4131-8A4B-145151A1D922}" type="datetime1">
              <a:rPr lang="ko-KR" altLang="en-US" smtClean="0"/>
              <a:pPr/>
              <a:t>2012-11-29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9F343-DDED-47CE-87C7-430DB4AE3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둥근헤드라인" pitchFamily="18" charset="-127"/>
                <a:ea typeface="휴먼둥근헤드라인" pitchFamily="18" charset="-127"/>
              </a:rPr>
              <a:t>사회복지 조사론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ko-KR" altLang="en-US" b="1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벽성대학교</a:t>
            </a:r>
            <a:endParaRPr lang="en-US" altLang="ko-KR" b="1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r"/>
            <a:r>
              <a:rPr lang="ko-KR" altLang="en-US" b="1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부동산 행정과</a:t>
            </a:r>
            <a:endParaRPr lang="ko-KR" altLang="en-US" b="1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71472" y="500042"/>
            <a:ext cx="3286148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3)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과학적 방법의 전제조건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428596" y="1214422"/>
            <a:ext cx="2428892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ea"/>
              <a:buAutoNum type="circleNumDbPlain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논리성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(logical)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1214422"/>
            <a:ext cx="5143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과학은 근본적으로 합리적인 사고활동으로 과학적 설명은 이치에 맞아야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428596" y="1759137"/>
            <a:ext cx="3143272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②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결정론성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(deterministic)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3306" y="1785926"/>
            <a:ext cx="5143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모든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현상은 자연발생이 아니라 반드시 어떤 원인에 의하여 발생한다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428596" y="2303852"/>
            <a:ext cx="2357454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③ 일반성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(general)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428596" y="2848567"/>
            <a:ext cx="2928958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④ 간결성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(parsimonious)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428596" y="3393282"/>
            <a:ext cx="2928958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⑤ 구체성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(specific)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28596" y="5027427"/>
            <a:ext cx="1857388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en-US" dirty="0" smtClean="0">
                <a:latin typeface="굴림"/>
                <a:ea typeface="굴림"/>
              </a:rPr>
              <a:t>⑧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수정가능성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28596" y="4482712"/>
            <a:ext cx="2000264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en-US" smtClean="0">
                <a:latin typeface="굴림"/>
                <a:ea typeface="굴림"/>
              </a:rPr>
              <a:t>⑦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간주관성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28596" y="3937997"/>
            <a:ext cx="2428892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en-US" dirty="0" smtClean="0">
                <a:latin typeface="굴림"/>
                <a:ea typeface="굴림"/>
              </a:rPr>
              <a:t>⑥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검증가능성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8992" y="2285992"/>
            <a:ext cx="51435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경험을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통해 얻은 구체적인 사실들을 바탕으로 보편적인 원리를 추구한다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일반적 이해 추구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868" y="2928934"/>
            <a:ext cx="51435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필요한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최소한의 설명 변수만을 이용하여 가능한 한 최대의  설명력을 얻으려 하는 것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0430" y="3500438"/>
            <a:ext cx="5143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각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개념을 보다 정확히 정의해야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 (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개념의 조작화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)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7554" y="4071942"/>
            <a:ext cx="5143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제시한 이론들은 반드시 검증될 수 있어야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71802" y="4500570"/>
            <a:ext cx="51435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같은 실험을 행할 경우 서로 다른 주관적인 동기가 있더라도 결과는 같게 나타나야 한다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71802" y="5143512"/>
            <a:ext cx="5143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결과는 수정이 가능해야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428596" y="5572140"/>
            <a:ext cx="1857388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en-US" dirty="0" smtClean="0">
                <a:latin typeface="굴림"/>
                <a:ea typeface="굴림"/>
              </a:rPr>
              <a:t>⑨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재생가능성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43240" y="5643578"/>
            <a:ext cx="5143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같은 방법을 사용했을 때 누구나 같은 결과를 얻을 수 있는 가능성 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24202" y="5295912"/>
            <a:ext cx="5143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결과는 수정이 가능해야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571472" y="500042"/>
            <a:ext cx="4643470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4)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과학적 방법과 비과학적 방법의 차이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71472" y="1214422"/>
          <a:ext cx="8072493" cy="4894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24"/>
                <a:gridCol w="1571636"/>
                <a:gridCol w="3071833"/>
              </a:tblGrid>
              <a:tr h="531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비과학적 방법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과학적 방법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31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직관적이고 전체적임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일반적 접근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경험적이고 분석적임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31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우연적이고 비통계적임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관찰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체계적이고 통계적임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31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편파적이고 주관적임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보고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비편파적이고 객관적임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31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애매하고 여타의 의미들이 있음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개념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명확한 정의와 조작적 특수성을 가짐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31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부정확하고 정밀하지 못함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도구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정확하고 정밀함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31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타당성이나 신뢰성이 없음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측정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타당성과 신뢰성이 있음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31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검증이 불가능함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가설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검증이 가능함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31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무비판적이고 수용적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태도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비판적이고 회의적인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71472" y="500042"/>
            <a:ext cx="3357586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3. </a:t>
            </a:r>
            <a:r>
              <a:rPr lang="ko-KR" altLang="en-US" dirty="0" smtClean="0"/>
              <a:t>과학적 이론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285860"/>
            <a:ext cx="742955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 smtClean="0">
                <a:latin typeface="HY동녘M" pitchFamily="18" charset="-127"/>
                <a:ea typeface="HY동녘M" pitchFamily="18" charset="-127"/>
              </a:rPr>
              <a:t>과학적 이론은 사실들 간의 관계에 대한 논리적이고 경험적인 설명을 말한다</a:t>
            </a:r>
            <a:endParaRPr lang="ko-KR" altLang="en-US" sz="15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143116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>
                <a:latin typeface="HY강B" pitchFamily="18" charset="-127"/>
                <a:ea typeface="HY강B" pitchFamily="18" charset="-127"/>
              </a:rPr>
              <a:t>Kerlinger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의 과학적이론</a:t>
            </a: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2714620"/>
            <a:ext cx="72866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현상을 설명하고 예측할 수 있도록 변수들 간의 관계를 구체적으로 나타냄으로써 현상의 체계적인 모습을 제시해주는 서로 연관된 개념과 정의 및 명제들로 이루어진 구성체이다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정의되고 서로 연관된 개념들로 이루어진 명제들의 집합체이다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변수들 간의 상호 관련성을 구체화한다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따라서 이론은 현상을 체계적으로 설명할 수 있다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.</a:t>
            </a: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71472" y="500042"/>
            <a:ext cx="3357586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2) </a:t>
            </a:r>
            <a:r>
              <a:rPr lang="ko-KR" altLang="en-US" dirty="0" smtClean="0"/>
              <a:t>과학적 이론의 특성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571472" y="1500174"/>
            <a:ext cx="2786082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이론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86248" y="1500174"/>
            <a:ext cx="4357718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dirty="0" smtClean="0"/>
              <a:t>믿음이나 철학이 아닌 무엇이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어떻게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존재한다는 사실에 대한 설명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571472" y="2500306"/>
            <a:ext cx="2786082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사회적 규칙성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86248" y="2571744"/>
            <a:ext cx="4572032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dirty="0" smtClean="0"/>
              <a:t>인간들의 삶이란 혼란이나 무작위적인 것이 아니며  적절한 규칙성을 가지고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571472" y="3500438"/>
            <a:ext cx="2786082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집합체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86248" y="3571876"/>
            <a:ext cx="457203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dirty="0" smtClean="0"/>
              <a:t>사회적 유형의 규칙성은 집합체이다</a:t>
            </a:r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571472" y="4572008"/>
            <a:ext cx="2786082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/>
              <a:t>(4) </a:t>
            </a:r>
            <a:r>
              <a:rPr lang="ko-KR" altLang="en-US" dirty="0" smtClean="0"/>
              <a:t>변수에 대한 관심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6248" y="4572008"/>
            <a:ext cx="4500594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dirty="0" smtClean="0"/>
              <a:t>사회현상을 이해하고 예측하기 위한 지식들을 만들어 내는 방법은 사회적 규칙성을 찾는 것이고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규칙성을 찾는 방법은 개인들에게 구현되어있는 다양한 변수들의 관계를 밝혀내는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71472" y="500042"/>
            <a:ext cx="3357586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3) </a:t>
            </a:r>
            <a:r>
              <a:rPr lang="ko-KR" altLang="en-US" dirty="0" smtClean="0"/>
              <a:t>이론형성 방법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6072198" y="928670"/>
            <a:ext cx="2428892" cy="7143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연역적 논리</a:t>
            </a:r>
            <a:r>
              <a:rPr lang="en-US" altLang="ko-KR" dirty="0" smtClean="0"/>
              <a:t>(</a:t>
            </a:r>
            <a:r>
              <a:rPr lang="ko-KR" altLang="en-US" dirty="0" smtClean="0"/>
              <a:t>연역법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1643050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일반적인 사실에서 특수한 사실을 이끌어 내는 방법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52409" y="2540787"/>
          <a:ext cx="1714512" cy="1428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14512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가설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모든 사람은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  </a:t>
                      </a:r>
                      <a:r>
                        <a:rPr lang="ko-KR" altLang="en-US" dirty="0" smtClean="0"/>
                        <a:t>죽는다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2714612" y="2500306"/>
          <a:ext cx="1714512" cy="150972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14512"/>
              </a:tblGrid>
              <a:tr h="5810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조작화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소크라테스는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사람이다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4976815" y="2505068"/>
          <a:ext cx="1714512" cy="15001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12"/>
              </a:tblGrid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경험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dirty="0" smtClean="0"/>
                        <a:t>그러므로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ko-KR" altLang="en-US" dirty="0" smtClean="0"/>
                        <a:t>소크라테스는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ko-KR" altLang="en-US" dirty="0" smtClean="0"/>
                        <a:t>죽는다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7239019" y="2505068"/>
          <a:ext cx="1714512" cy="15001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14512"/>
              </a:tblGrid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검증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dirty="0" smtClean="0"/>
                        <a:t>모든 사람은 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ko-KR" altLang="en-US" dirty="0" smtClean="0"/>
                        <a:t>죽는다는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ko-KR" altLang="en-US" dirty="0" smtClean="0"/>
                        <a:t>논리를 검증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오른쪽 화살표 12"/>
          <p:cNvSpPr/>
          <p:nvPr/>
        </p:nvSpPr>
        <p:spPr>
          <a:xfrm>
            <a:off x="2143108" y="3071810"/>
            <a:ext cx="35719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4" name="오른쪽 화살표 13"/>
          <p:cNvSpPr/>
          <p:nvPr/>
        </p:nvSpPr>
        <p:spPr>
          <a:xfrm>
            <a:off x="4452937" y="3000372"/>
            <a:ext cx="35719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5" name="오른쪽 화살표 14"/>
          <p:cNvSpPr/>
          <p:nvPr/>
        </p:nvSpPr>
        <p:spPr>
          <a:xfrm>
            <a:off x="6715140" y="3071810"/>
            <a:ext cx="35719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034" y="4500570"/>
            <a:ext cx="82153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전통적인 과학적 조사방법이다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일반적인 사실이나 법칙으로부터 특수한 사실이나 법칙을 추론해 내는 접근방법이다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실증주의자들이 주로 사용하는 방법이다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연구의 주제를  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‘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가설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’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의 형태로 만들어 실증적으로 증명할 수 있다는 가정에서 출발한다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연역법의 대표적인 예는 삼단논법이다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이론</a:t>
            </a:r>
            <a:r>
              <a:rPr lang="ko-KR" altLang="en-US" sz="1400" dirty="0" smtClean="0">
                <a:latin typeface="굴림"/>
                <a:ea typeface="굴림"/>
              </a:rPr>
              <a:t>→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 가설</a:t>
            </a:r>
            <a:r>
              <a:rPr lang="ko-KR" altLang="en-US" sz="1400" dirty="0" smtClean="0">
                <a:latin typeface="굴림"/>
                <a:ea typeface="굴림"/>
              </a:rPr>
              <a:t> →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  조작화 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가설의 구체화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)</a:t>
            </a:r>
            <a:r>
              <a:rPr lang="ko-KR" altLang="en-US" sz="1400" dirty="0" smtClean="0">
                <a:latin typeface="굴림"/>
                <a:ea typeface="굴림"/>
              </a:rPr>
              <a:t> →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 관찰</a:t>
            </a:r>
            <a:r>
              <a:rPr lang="ko-KR" altLang="en-US" sz="1400" dirty="0" smtClean="0">
                <a:latin typeface="굴림"/>
                <a:ea typeface="굴림"/>
              </a:rPr>
              <a:t> →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 검증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가설 채택 또는 기각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): 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논리적 전개</a:t>
            </a:r>
            <a:endParaRPr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연역법에서 법할 수 있는 오류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구성의 오류</a:t>
            </a:r>
            <a:endParaRPr lang="ko-KR" altLang="en-US" sz="1400" dirty="0">
              <a:latin typeface="HY강M" pitchFamily="18" charset="-127"/>
              <a:ea typeface="HY강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2500298" y="714356"/>
            <a:ext cx="2714644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뒤르켐의</a:t>
            </a:r>
            <a:r>
              <a:rPr lang="ko-KR" altLang="en-US" dirty="0" smtClean="0"/>
              <a:t> 자살론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1500174"/>
            <a:ext cx="78581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19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세기 프랑스 사회학자 </a:t>
            </a:r>
            <a:r>
              <a:rPr lang="ko-KR" altLang="en-US" dirty="0" err="1" smtClean="0">
                <a:latin typeface="HY강M" pitchFamily="18" charset="-127"/>
                <a:ea typeface="HY강M" pitchFamily="18" charset="-127"/>
              </a:rPr>
              <a:t>에밀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err="1" smtClean="0">
                <a:latin typeface="HY강M" pitchFamily="18" charset="-127"/>
                <a:ea typeface="HY강M" pitchFamily="18" charset="-127"/>
              </a:rPr>
              <a:t>뒤르켐은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1897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년 그의 저서 자살론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en-US" altLang="ko-KR" dirty="0" err="1" smtClean="0">
                <a:latin typeface="HY강M" pitchFamily="18" charset="-127"/>
                <a:ea typeface="HY강M" pitchFamily="18" charset="-127"/>
              </a:rPr>
              <a:t>Suicid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)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에서 매우 개인적 행위로 보이는 자살이 실제로는 다른 여러 사회적 사실들을 통하여 설명되는 사회적 사실이라고 보았다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.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또한  </a:t>
            </a:r>
            <a:r>
              <a:rPr lang="ko-KR" altLang="en-US" dirty="0" err="1" smtClean="0">
                <a:latin typeface="HY강M" pitchFamily="18" charset="-127"/>
                <a:ea typeface="HY강M" pitchFamily="18" charset="-127"/>
              </a:rPr>
              <a:t>뒤르켐의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dirty="0" err="1" smtClean="0">
                <a:latin typeface="HY강M" pitchFamily="18" charset="-127"/>
                <a:ea typeface="HY강M" pitchFamily="18" charset="-127"/>
              </a:rPr>
              <a:t>자살론은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 다음과 같은 명제에 기초해서  연역적으로 도출한 가설을  다양한  자료와 </a:t>
            </a:r>
            <a:r>
              <a:rPr lang="ko-KR" altLang="en-US" dirty="0" err="1" smtClean="0">
                <a:latin typeface="HY강M" pitchFamily="18" charset="-127"/>
                <a:ea typeface="HY강M" pitchFamily="18" charset="-127"/>
              </a:rPr>
              <a:t>통계치들을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 분석하여 검증하는 절차를 취하였기에 연역법의 대표적인 사례로 제시된다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명제</a:t>
            </a:r>
            <a:endParaRPr lang="en-US" altLang="ko-KR" dirty="0" smtClean="0"/>
          </a:p>
          <a:p>
            <a:r>
              <a:rPr lang="ko-KR" altLang="ko-KR" dirty="0" smtClean="0">
                <a:latin typeface="굴림"/>
                <a:ea typeface="굴림"/>
              </a:rPr>
              <a:t>①</a:t>
            </a:r>
            <a:r>
              <a:rPr lang="en-US" altLang="ko-KR" dirty="0" smtClean="0">
                <a:latin typeface="굴림"/>
                <a:ea typeface="굴림"/>
              </a:rPr>
              <a:t> </a:t>
            </a:r>
            <a:r>
              <a:rPr lang="ko-KR" altLang="en-US" dirty="0" smtClean="0">
                <a:latin typeface="굴림"/>
                <a:ea typeface="굴림"/>
              </a:rPr>
              <a:t>사회통합의 결여는 많은 심리적 압박을 가져온다</a:t>
            </a:r>
            <a:r>
              <a:rPr lang="en-US" altLang="ko-KR" dirty="0" smtClean="0">
                <a:latin typeface="굴림"/>
                <a:ea typeface="굴림"/>
              </a:rPr>
              <a:t>.</a:t>
            </a:r>
          </a:p>
          <a:p>
            <a:r>
              <a:rPr lang="en-US" altLang="ko-KR" dirty="0" smtClean="0">
                <a:latin typeface="굴림"/>
                <a:ea typeface="굴림"/>
              </a:rPr>
              <a:t>② </a:t>
            </a:r>
            <a:r>
              <a:rPr lang="ko-KR" altLang="en-US" dirty="0" smtClean="0">
                <a:latin typeface="굴림"/>
                <a:ea typeface="굴림"/>
              </a:rPr>
              <a:t>심리적 압박은 보다 많은 일탈을 가져온다</a:t>
            </a:r>
            <a:r>
              <a:rPr lang="en-US" altLang="ko-KR" dirty="0" smtClean="0">
                <a:latin typeface="굴림"/>
                <a:ea typeface="굴림"/>
              </a:rPr>
              <a:t>.</a:t>
            </a:r>
          </a:p>
          <a:p>
            <a:r>
              <a:rPr lang="en-US" altLang="ko-KR" dirty="0" smtClean="0">
                <a:latin typeface="굴림"/>
                <a:ea typeface="굴림"/>
              </a:rPr>
              <a:t>③ </a:t>
            </a:r>
            <a:r>
              <a:rPr lang="ko-KR" altLang="en-US" dirty="0" smtClean="0">
                <a:latin typeface="굴림"/>
                <a:ea typeface="굴림"/>
              </a:rPr>
              <a:t>사회통합의 결여는 가톨릭교도보다는 신교도에서 더욱 심하다</a:t>
            </a:r>
            <a:r>
              <a:rPr lang="en-US" altLang="ko-KR" dirty="0" smtClean="0">
                <a:latin typeface="굴림"/>
                <a:ea typeface="굴림"/>
              </a:rPr>
              <a:t>.</a:t>
            </a:r>
          </a:p>
          <a:p>
            <a:r>
              <a:rPr lang="en-US" altLang="ko-KR" dirty="0" smtClean="0">
                <a:latin typeface="굴림"/>
                <a:ea typeface="굴림"/>
              </a:rPr>
              <a:t>④ </a:t>
            </a:r>
            <a:r>
              <a:rPr lang="ko-KR" altLang="en-US" dirty="0" smtClean="0">
                <a:latin typeface="굴림"/>
                <a:ea typeface="굴림"/>
              </a:rPr>
              <a:t>일탈행위가 많을수록 자살률도 많아진다</a:t>
            </a:r>
            <a:r>
              <a:rPr lang="en-US" altLang="ko-KR" dirty="0" smtClean="0">
                <a:latin typeface="굴림"/>
                <a:ea typeface="굴림"/>
              </a:rPr>
              <a:t>.</a:t>
            </a:r>
          </a:p>
          <a:p>
            <a:endParaRPr lang="en-US" altLang="ko-KR" dirty="0" smtClean="0">
              <a:latin typeface="굴림"/>
              <a:ea typeface="굴림"/>
            </a:endParaRPr>
          </a:p>
          <a:p>
            <a:r>
              <a:rPr lang="ko-KR" altLang="en-US" dirty="0" smtClean="0">
                <a:latin typeface="굴림"/>
                <a:ea typeface="굴림"/>
              </a:rPr>
              <a:t>연역적으로 도출된 가설</a:t>
            </a:r>
            <a:endParaRPr lang="en-US" altLang="ko-KR" dirty="0" smtClean="0">
              <a:latin typeface="굴림"/>
              <a:ea typeface="굴림"/>
            </a:endParaRPr>
          </a:p>
          <a:p>
            <a:r>
              <a:rPr lang="ko-KR" altLang="ko-KR" dirty="0" smtClean="0">
                <a:latin typeface="굴림"/>
                <a:ea typeface="굴림"/>
              </a:rPr>
              <a:t>⑤</a:t>
            </a:r>
            <a:r>
              <a:rPr lang="en-US" altLang="ko-KR" dirty="0" smtClean="0">
                <a:latin typeface="굴림"/>
                <a:ea typeface="굴림"/>
              </a:rPr>
              <a:t> </a:t>
            </a:r>
            <a:r>
              <a:rPr lang="ko-KR" altLang="en-US" dirty="0" smtClean="0">
                <a:latin typeface="굴림"/>
                <a:ea typeface="굴림"/>
              </a:rPr>
              <a:t>그러므로 신교도들 중의 자살률은 가톨릭교도들 중의 자살률보다 높다</a:t>
            </a:r>
            <a:r>
              <a:rPr lang="en-US" altLang="ko-KR" dirty="0" smtClean="0">
                <a:latin typeface="굴림"/>
                <a:ea typeface="굴림"/>
              </a:rPr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215074" y="285728"/>
            <a:ext cx="2428892" cy="50006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귀납적 논리</a:t>
            </a:r>
            <a:r>
              <a:rPr lang="en-US" altLang="ko-KR" dirty="0" smtClean="0"/>
              <a:t>(</a:t>
            </a:r>
            <a:r>
              <a:rPr lang="ko-KR" altLang="en-US" dirty="0" smtClean="0"/>
              <a:t>귀납법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1000108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특수한 경우들을 통하여 일반적인 원리에 도달하는 방법</a:t>
            </a:r>
            <a:r>
              <a:rPr lang="en-US" altLang="ko-KR" dirty="0" smtClean="0"/>
              <a:t>(</a:t>
            </a:r>
            <a:r>
              <a:rPr lang="ko-KR" altLang="en-US" dirty="0" smtClean="0"/>
              <a:t>삼단논법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80971" y="1683531"/>
          <a:ext cx="1714512" cy="1428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14512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주제선정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인간의 죽음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643174" y="1643050"/>
          <a:ext cx="1714512" cy="150972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14512"/>
              </a:tblGrid>
              <a:tr h="5810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관찰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소크라테스의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죽음을 관찰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4905377" y="1647812"/>
          <a:ext cx="1714512" cy="15001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12"/>
              </a:tblGrid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유형발견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dirty="0" smtClean="0"/>
                        <a:t>다른 많은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ko-KR" altLang="en-US" dirty="0" smtClean="0"/>
                        <a:t> 사람들의 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ko-KR" altLang="en-US" dirty="0" smtClean="0"/>
                        <a:t>죽음을 관찰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7167581" y="1647812"/>
          <a:ext cx="1714512" cy="15001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14512"/>
              </a:tblGrid>
              <a:tr h="5715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임시결론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dirty="0" smtClean="0"/>
                        <a:t>그러므로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ko-KR" altLang="en-US" dirty="0" smtClean="0"/>
                        <a:t>모든 사람들은</a:t>
                      </a:r>
                      <a:endParaRPr lang="en-US" altLang="ko-KR" dirty="0" smtClean="0"/>
                    </a:p>
                    <a:p>
                      <a:pPr algn="r" latinLnBrk="1"/>
                      <a:r>
                        <a:rPr lang="ko-KR" altLang="en-US" dirty="0" smtClean="0"/>
                        <a:t>죽는다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오른쪽 화살표 8"/>
          <p:cNvSpPr/>
          <p:nvPr/>
        </p:nvSpPr>
        <p:spPr>
          <a:xfrm>
            <a:off x="2166921" y="2143116"/>
            <a:ext cx="35719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0" name="오른쪽 화살표 9"/>
          <p:cNvSpPr/>
          <p:nvPr/>
        </p:nvSpPr>
        <p:spPr>
          <a:xfrm>
            <a:off x="4381499" y="2143116"/>
            <a:ext cx="35719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1" name="오른쪽 화살표 10"/>
          <p:cNvSpPr/>
          <p:nvPr/>
        </p:nvSpPr>
        <p:spPr>
          <a:xfrm>
            <a:off x="6667515" y="2214554"/>
            <a:ext cx="35719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44" y="3500438"/>
            <a:ext cx="88583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4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1400" dirty="0" smtClean="0">
                <a:latin typeface="HY강B" pitchFamily="18" charset="-127"/>
                <a:ea typeface="HY강B" pitchFamily="18" charset="-127"/>
              </a:rPr>
              <a:t>개별적 사실들로부터 일반적인 원리나 이론을 전개해 나가는  논리적 과정이다</a:t>
            </a:r>
            <a:r>
              <a:rPr lang="en-US" altLang="ko-KR" sz="1400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1400" dirty="0" smtClean="0">
                <a:latin typeface="HY강B" pitchFamily="18" charset="-127"/>
                <a:ea typeface="HY강B" pitchFamily="18" charset="-127"/>
              </a:rPr>
              <a:t>경험의 세계에서 관찰된 사실들이 공통적인 유형으로 전개되는  것을 객관적인 수준에서 증명하는 것이다</a:t>
            </a:r>
            <a:r>
              <a:rPr lang="en-US" altLang="ko-KR" sz="1400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latin typeface="HY강B" pitchFamily="18" charset="-127"/>
                <a:ea typeface="HY강B" pitchFamily="18" charset="-127"/>
              </a:rPr>
              <a:t>귀납법의 논리 전개과정</a:t>
            </a:r>
            <a:endParaRPr lang="en-US" altLang="ko-KR" sz="14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1400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ko-KR" altLang="en-US" sz="1400" dirty="0" smtClean="0">
                <a:latin typeface="HY강B" pitchFamily="18" charset="-127"/>
                <a:ea typeface="HY강B" pitchFamily="18" charset="-127"/>
              </a:rPr>
              <a:t>주제선정</a:t>
            </a:r>
            <a:r>
              <a:rPr lang="ko-KR" altLang="en-US" sz="1400" dirty="0" smtClean="0">
                <a:latin typeface="굴림"/>
                <a:ea typeface="굴림"/>
              </a:rPr>
              <a:t> →관찰 →유형발견</a:t>
            </a:r>
            <a:r>
              <a:rPr lang="en-US" altLang="ko-KR" sz="1400" dirty="0" smtClean="0">
                <a:latin typeface="굴림"/>
                <a:ea typeface="굴림"/>
              </a:rPr>
              <a:t>(</a:t>
            </a:r>
            <a:r>
              <a:rPr lang="ko-KR" altLang="en-US" sz="1400" dirty="0" smtClean="0">
                <a:latin typeface="굴림"/>
                <a:ea typeface="굴림"/>
              </a:rPr>
              <a:t>경험적 일반화</a:t>
            </a:r>
            <a:r>
              <a:rPr lang="en-US" altLang="ko-KR" sz="1400" dirty="0" smtClean="0">
                <a:latin typeface="굴림"/>
                <a:ea typeface="굴림"/>
              </a:rPr>
              <a:t>)</a:t>
            </a:r>
            <a:r>
              <a:rPr lang="ko-KR" altLang="en-US" sz="1400" dirty="0" smtClean="0">
                <a:latin typeface="굴림"/>
                <a:ea typeface="굴림"/>
              </a:rPr>
              <a:t> →이론</a:t>
            </a:r>
            <a:r>
              <a:rPr lang="en-US" altLang="ko-KR" sz="1400" dirty="0" smtClean="0">
                <a:latin typeface="굴림"/>
                <a:ea typeface="굴림"/>
              </a:rPr>
              <a:t>(</a:t>
            </a:r>
            <a:r>
              <a:rPr lang="ko-KR" altLang="en-US" sz="1400" dirty="0" smtClean="0">
                <a:latin typeface="굴림"/>
                <a:ea typeface="굴림"/>
              </a:rPr>
              <a:t>임시결론</a:t>
            </a:r>
            <a:r>
              <a:rPr lang="en-US" altLang="ko-KR" sz="1400" dirty="0" smtClean="0">
                <a:latin typeface="굴림"/>
                <a:ea typeface="굴림"/>
              </a:rPr>
              <a:t>)</a:t>
            </a:r>
          </a:p>
          <a:p>
            <a:r>
              <a:rPr lang="ko-KR" altLang="en-US" sz="1400" dirty="0" smtClean="0">
                <a:latin typeface="굴림"/>
                <a:ea typeface="굴림"/>
              </a:rPr>
              <a:t> </a:t>
            </a:r>
            <a:endParaRPr lang="en-US" altLang="ko-KR" sz="1400" dirty="0" smtClean="0">
              <a:latin typeface="굴림"/>
              <a:ea typeface="굴림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>
                <a:latin typeface="굴림"/>
                <a:ea typeface="굴림"/>
              </a:rPr>
              <a:t> </a:t>
            </a:r>
            <a:r>
              <a:rPr lang="ko-KR" altLang="en-US" sz="1400" b="1" dirty="0" smtClean="0">
                <a:latin typeface="굴림"/>
                <a:ea typeface="굴림"/>
              </a:rPr>
              <a:t>귀납법에서 법할 수 있는 오류</a:t>
            </a:r>
            <a:r>
              <a:rPr lang="en-US" altLang="ko-KR" sz="1400" b="1" dirty="0" smtClean="0">
                <a:latin typeface="굴림"/>
                <a:ea typeface="굴림"/>
              </a:rPr>
              <a:t>: </a:t>
            </a:r>
            <a:r>
              <a:rPr lang="ko-KR" altLang="en-US" sz="1400" b="1" dirty="0" smtClean="0">
                <a:latin typeface="굴림"/>
                <a:ea typeface="굴림"/>
              </a:rPr>
              <a:t>인과의 오류</a:t>
            </a:r>
            <a:r>
              <a:rPr lang="en-US" altLang="ko-KR" sz="1400" b="1" dirty="0" smtClean="0">
                <a:latin typeface="굴림"/>
                <a:ea typeface="굴림"/>
              </a:rPr>
              <a:t>(</a:t>
            </a:r>
            <a:r>
              <a:rPr lang="ko-KR" altLang="en-US" sz="1400" b="1" dirty="0" smtClean="0">
                <a:latin typeface="굴림"/>
                <a:ea typeface="굴림"/>
              </a:rPr>
              <a:t>상관관계를 인과관계로 해석하거나 원인과 결론을 꺼꾸로</a:t>
            </a:r>
            <a:endParaRPr lang="en-US" altLang="ko-KR" sz="1400" b="1" dirty="0" smtClean="0">
              <a:latin typeface="굴림"/>
              <a:ea typeface="굴림"/>
            </a:endParaRPr>
          </a:p>
          <a:p>
            <a:r>
              <a:rPr lang="en-US" altLang="ko-KR" sz="1400" b="1" dirty="0" smtClean="0">
                <a:latin typeface="굴림"/>
                <a:ea typeface="굴림"/>
              </a:rPr>
              <a:t>             </a:t>
            </a:r>
            <a:r>
              <a:rPr lang="ko-KR" altLang="en-US" sz="1400" b="1" dirty="0" smtClean="0">
                <a:latin typeface="굴림"/>
                <a:ea typeface="굴림"/>
              </a:rPr>
              <a:t>                                해석하는  등의 오류</a:t>
            </a:r>
            <a:r>
              <a:rPr lang="en-US" altLang="ko-KR" sz="1400" b="1" dirty="0" smtClean="0">
                <a:latin typeface="굴림"/>
                <a:ea typeface="굴림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ko-KR" altLang="en-US" sz="1400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71472" y="500042"/>
            <a:ext cx="3357586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연역법과 귀납법의 비교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714348" y="1428736"/>
          <a:ext cx="7858179" cy="3500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24"/>
                <a:gridCol w="1143008"/>
                <a:gridCol w="3286147"/>
              </a:tblGrid>
              <a:tr h="7000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연역법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귀납법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7000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연역적 가정에서 출발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전제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객관적</a:t>
                      </a:r>
                      <a:r>
                        <a:rPr lang="en-US" altLang="ko-KR" dirty="0" smtClean="0">
                          <a:latin typeface="HY강M" pitchFamily="18" charset="-127"/>
                          <a:ea typeface="HY강M" pitchFamily="18" charset="-127"/>
                        </a:rPr>
                        <a:t>.</a:t>
                      </a:r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중립적 관찰에서 출발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</a:tr>
              <a:tr h="7000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기존이론 및 가정이 처음부터 설정된 것으로 가정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행위의 규칙성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행위가 대립되는 이해관계자들 간의 상호작용 관찰에서 추론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</a:tr>
              <a:tr h="7000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획일적인 연역적 전제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강조점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연구의 복잡성</a:t>
                      </a:r>
                      <a:r>
                        <a:rPr lang="en-US" altLang="ko-KR" dirty="0" smtClean="0">
                          <a:latin typeface="HY강M" pitchFamily="18" charset="-127"/>
                          <a:ea typeface="HY강M" pitchFamily="18" charset="-127"/>
                        </a:rPr>
                        <a:t>, </a:t>
                      </a:r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불확실성</a:t>
                      </a:r>
                      <a:r>
                        <a:rPr lang="en-US" altLang="ko-KR" dirty="0" smtClean="0">
                          <a:latin typeface="HY강M" pitchFamily="18" charset="-127"/>
                          <a:ea typeface="HY강M" pitchFamily="18" charset="-127"/>
                        </a:rPr>
                        <a:t>, </a:t>
                      </a:r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목적 및 수단의 모호한 관계강조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</a:tr>
              <a:tr h="7000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전제의 타당성에 달림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결론의 타당성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M" pitchFamily="18" charset="-127"/>
                          <a:ea typeface="HY강M" pitchFamily="18" charset="-127"/>
                        </a:rPr>
                        <a:t>일정한 정도의 확률 값만 가짐</a:t>
                      </a:r>
                      <a:endParaRPr lang="ko-KR" altLang="en-US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571472" y="500042"/>
            <a:ext cx="3357586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이론 체계의 통합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100010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과학적 지식이 축적되는 전반적인 과정은 연역과 귀납의 순환과정이다</a:t>
            </a:r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3714744" y="2428868"/>
            <a:ext cx="1714512" cy="50006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HY동녘M" pitchFamily="18" charset="-127"/>
                <a:ea typeface="HY동녘M" pitchFamily="18" charset="-127"/>
              </a:rPr>
              <a:t>이론</a:t>
            </a:r>
            <a:endParaRPr lang="ko-KR" altLang="en-US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1571604" y="3500438"/>
            <a:ext cx="1714512" cy="50006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일반화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5857884" y="3571876"/>
            <a:ext cx="1714512" cy="50006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가설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3643306" y="4643446"/>
            <a:ext cx="1714512" cy="50006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관찰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cxnSp>
        <p:nvCxnSpPr>
          <p:cNvPr id="11" name="Shape 10"/>
          <p:cNvCxnSpPr>
            <a:stCxn id="5" idx="6"/>
            <a:endCxn id="7" idx="0"/>
          </p:cNvCxnSpPr>
          <p:nvPr/>
        </p:nvCxnSpPr>
        <p:spPr>
          <a:xfrm>
            <a:off x="5429256" y="2678901"/>
            <a:ext cx="1285884" cy="892975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hape 11"/>
          <p:cNvCxnSpPr>
            <a:stCxn id="7" idx="4"/>
          </p:cNvCxnSpPr>
          <p:nvPr/>
        </p:nvCxnSpPr>
        <p:spPr>
          <a:xfrm rot="5400000">
            <a:off x="5625711" y="3804049"/>
            <a:ext cx="821537" cy="1357322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6" idx="0"/>
            <a:endCxn id="5" idx="2"/>
          </p:cNvCxnSpPr>
          <p:nvPr/>
        </p:nvCxnSpPr>
        <p:spPr>
          <a:xfrm rot="5400000" flipH="1" flipV="1">
            <a:off x="2661034" y="2446728"/>
            <a:ext cx="821537" cy="1285884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8" idx="2"/>
            <a:endCxn id="6" idx="4"/>
          </p:cNvCxnSpPr>
          <p:nvPr/>
        </p:nvCxnSpPr>
        <p:spPr>
          <a:xfrm rot="10800000">
            <a:off x="2428860" y="4000505"/>
            <a:ext cx="1214446" cy="892975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14282" y="364331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귀납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072462" y="371475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연역</a:t>
            </a:r>
            <a:endParaRPr lang="ko-KR" altLang="en-US"/>
          </a:p>
        </p:txBody>
      </p:sp>
      <p:cxnSp>
        <p:nvCxnSpPr>
          <p:cNvPr id="28" name="Shape 27"/>
          <p:cNvCxnSpPr>
            <a:stCxn id="26" idx="0"/>
          </p:cNvCxnSpPr>
          <p:nvPr/>
        </p:nvCxnSpPr>
        <p:spPr>
          <a:xfrm rot="16200000" flipV="1">
            <a:off x="7215206" y="2428868"/>
            <a:ext cx="1214446" cy="1357322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26" idx="2"/>
          </p:cNvCxnSpPr>
          <p:nvPr/>
        </p:nvCxnSpPr>
        <p:spPr>
          <a:xfrm rot="5400000">
            <a:off x="7221277" y="3792261"/>
            <a:ext cx="987990" cy="1571636"/>
          </a:xfrm>
          <a:prstGeom prst="curvedConnector2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25" idx="0"/>
          </p:cNvCxnSpPr>
          <p:nvPr/>
        </p:nvCxnSpPr>
        <p:spPr>
          <a:xfrm rot="5400000" flipH="1" flipV="1">
            <a:off x="857224" y="2285992"/>
            <a:ext cx="1214446" cy="1500198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hape 33"/>
          <p:cNvCxnSpPr>
            <a:stCxn id="25" idx="2"/>
          </p:cNvCxnSpPr>
          <p:nvPr/>
        </p:nvCxnSpPr>
        <p:spPr>
          <a:xfrm rot="16200000" flipH="1">
            <a:off x="970452" y="3756542"/>
            <a:ext cx="1202304" cy="1714512"/>
          </a:xfrm>
          <a:prstGeom prst="curvedConnector2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143108" y="228599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개념정립</a:t>
            </a:r>
            <a:endParaRPr lang="ko-KR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285984" y="514351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통계검증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215074" y="207167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개념형성</a:t>
            </a:r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6143636" y="507207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개념검증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214678" y="5857892"/>
            <a:ext cx="314327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과학적 이론의 순환 과정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19</a:t>
            </a:fld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2643174" y="1571612"/>
            <a:ext cx="1714512" cy="78581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휴먼옛체" pitchFamily="18" charset="-127"/>
                <a:ea typeface="휴먼옛체" pitchFamily="18" charset="-127"/>
              </a:rPr>
              <a:t>社會科學</a:t>
            </a:r>
            <a:endParaRPr lang="ko-KR" altLang="en-US" dirty="0">
              <a:latin typeface="휴먼옛체" pitchFamily="18" charset="-127"/>
              <a:ea typeface="휴먼옛체" pitchFamily="18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2643174" y="2500306"/>
            <a:ext cx="1714512" cy="64294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휴먼옛체" pitchFamily="18" charset="-127"/>
                <a:ea typeface="휴먼옛체" pitchFamily="18" charset="-127"/>
              </a:rPr>
              <a:t>自然科學</a:t>
            </a:r>
            <a:endParaRPr lang="ko-KR" altLang="en-US" dirty="0">
              <a:latin typeface="휴먼옛체" pitchFamily="18" charset="-127"/>
              <a:ea typeface="휴먼옛체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857232"/>
            <a:ext cx="34290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dirty="0" smtClean="0"/>
              <a:t>연구대상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인간의 모든 행위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14546" y="3571876"/>
            <a:ext cx="392909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dirty="0" smtClean="0"/>
              <a:t>연구대상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자연의 모든 현상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142844" y="2571744"/>
            <a:ext cx="1000132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과학</a:t>
            </a:r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1285852" y="1785926"/>
            <a:ext cx="1143008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경험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과학</a:t>
            </a:r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1285852" y="4214818"/>
            <a:ext cx="1143008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비경험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과학</a:t>
            </a:r>
            <a:endParaRPr lang="ko-KR" altLang="en-US" dirty="0"/>
          </a:p>
        </p:txBody>
      </p:sp>
      <p:cxnSp>
        <p:nvCxnSpPr>
          <p:cNvPr id="13" name="직선 연결선 12"/>
          <p:cNvCxnSpPr>
            <a:stCxn id="10" idx="3"/>
            <a:endCxn id="5" idx="2"/>
          </p:cNvCxnSpPr>
          <p:nvPr/>
        </p:nvCxnSpPr>
        <p:spPr>
          <a:xfrm flipV="1">
            <a:off x="2428860" y="1964521"/>
            <a:ext cx="214314" cy="714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>
            <a:stCxn id="10" idx="3"/>
            <a:endCxn id="6" idx="2"/>
          </p:cNvCxnSpPr>
          <p:nvPr/>
        </p:nvCxnSpPr>
        <p:spPr>
          <a:xfrm>
            <a:off x="2428860" y="2035959"/>
            <a:ext cx="214314" cy="7858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5400000">
            <a:off x="-32" y="3214686"/>
            <a:ext cx="2428892" cy="158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>
            <a:stCxn id="9" idx="3"/>
          </p:cNvCxnSpPr>
          <p:nvPr/>
        </p:nvCxnSpPr>
        <p:spPr>
          <a:xfrm flipV="1">
            <a:off x="1142976" y="2786058"/>
            <a:ext cx="71438" cy="357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>
            <a:endCxn id="10" idx="1"/>
          </p:cNvCxnSpPr>
          <p:nvPr/>
        </p:nvCxnSpPr>
        <p:spPr>
          <a:xfrm>
            <a:off x="1214414" y="2000240"/>
            <a:ext cx="71438" cy="357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>
            <a:endCxn id="11" idx="1"/>
          </p:cNvCxnSpPr>
          <p:nvPr/>
        </p:nvCxnSpPr>
        <p:spPr>
          <a:xfrm>
            <a:off x="1214414" y="4429132"/>
            <a:ext cx="71438" cy="357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모서리가 둥근 직사각형 26"/>
          <p:cNvSpPr/>
          <p:nvPr/>
        </p:nvSpPr>
        <p:spPr>
          <a:xfrm>
            <a:off x="5000628" y="1571612"/>
            <a:ext cx="1214446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기술적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사회과학</a:t>
            </a:r>
            <a:endParaRPr lang="ko-KR" altLang="en-US" dirty="0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5000628" y="2500306"/>
            <a:ext cx="1214446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분석적 사회과학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72264" y="1571612"/>
            <a:ext cx="20717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사회구조의 사회작용 및 발전을 기술</a:t>
            </a:r>
            <a:r>
              <a:rPr lang="en-US" altLang="ko-KR" sz="1400" dirty="0" smtClean="0">
                <a:solidFill>
                  <a:srgbClr val="FF0000"/>
                </a:solidFill>
              </a:rPr>
              <a:t>( </a:t>
            </a:r>
            <a:r>
              <a:rPr lang="ko-KR" altLang="en-US" sz="1400" dirty="0" smtClean="0">
                <a:solidFill>
                  <a:srgbClr val="FF0000"/>
                </a:solidFill>
              </a:rPr>
              <a:t>고고학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인류학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사회학</a:t>
            </a:r>
            <a:r>
              <a:rPr lang="en-US" altLang="ko-KR" sz="1400" dirty="0" smtClean="0">
                <a:solidFill>
                  <a:srgbClr val="FF0000"/>
                </a:solidFill>
              </a:rPr>
              <a:t>)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29388" y="2571744"/>
            <a:ext cx="24288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사회형태를 결정하는 </a:t>
            </a:r>
            <a:endParaRPr lang="en-US" altLang="ko-KR" sz="1400" dirty="0" smtClean="0"/>
          </a:p>
          <a:p>
            <a:r>
              <a:rPr lang="ko-KR" altLang="en-US" sz="1400" dirty="0" smtClean="0"/>
              <a:t>기저의 관계를 발견</a:t>
            </a:r>
            <a:endParaRPr lang="en-US" altLang="ko-KR" sz="1400" dirty="0" smtClean="0"/>
          </a:p>
          <a:p>
            <a:r>
              <a:rPr lang="en-US" altLang="ko-KR" sz="1400" dirty="0" smtClean="0"/>
              <a:t>(</a:t>
            </a:r>
            <a:r>
              <a:rPr lang="ko-KR" altLang="en-US" sz="1400" dirty="0" smtClean="0">
                <a:solidFill>
                  <a:srgbClr val="FF0000"/>
                </a:solidFill>
              </a:rPr>
              <a:t>법학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경제학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정치학</a:t>
            </a:r>
            <a:r>
              <a:rPr lang="en-US" altLang="ko-KR" sz="1400" dirty="0" smtClean="0">
                <a:solidFill>
                  <a:srgbClr val="FF0000"/>
                </a:solidFill>
              </a:rPr>
              <a:t>,</a:t>
            </a:r>
          </a:p>
          <a:p>
            <a:r>
              <a:rPr lang="ko-KR" altLang="en-US" sz="1400" dirty="0" smtClean="0">
                <a:solidFill>
                  <a:srgbClr val="FF0000"/>
                </a:solidFill>
              </a:rPr>
              <a:t>교육학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심리학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err="1" smtClean="0">
                <a:solidFill>
                  <a:srgbClr val="FF0000"/>
                </a:solidFill>
              </a:rPr>
              <a:t>사회복지학</a:t>
            </a:r>
            <a:r>
              <a:rPr lang="en-US" altLang="ko-KR" sz="1400" dirty="0" smtClean="0">
                <a:solidFill>
                  <a:srgbClr val="FF0000"/>
                </a:solidFill>
              </a:rPr>
              <a:t>)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cxnSp>
        <p:nvCxnSpPr>
          <p:cNvPr id="32" name="직선 연결선 31"/>
          <p:cNvCxnSpPr>
            <a:stCxn id="5" idx="6"/>
            <a:endCxn id="27" idx="1"/>
          </p:cNvCxnSpPr>
          <p:nvPr/>
        </p:nvCxnSpPr>
        <p:spPr>
          <a:xfrm flipV="1">
            <a:off x="4357686" y="1821645"/>
            <a:ext cx="642942" cy="1428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>
            <a:stCxn id="5" idx="6"/>
            <a:endCxn id="28" idx="1"/>
          </p:cNvCxnSpPr>
          <p:nvPr/>
        </p:nvCxnSpPr>
        <p:spPr>
          <a:xfrm>
            <a:off x="4357686" y="1964521"/>
            <a:ext cx="642942" cy="7858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>
            <a:stCxn id="5" idx="0"/>
          </p:cNvCxnSpPr>
          <p:nvPr/>
        </p:nvCxnSpPr>
        <p:spPr>
          <a:xfrm rot="5400000" flipH="1" flipV="1">
            <a:off x="3357554" y="1428736"/>
            <a:ext cx="285752" cy="158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>
            <a:stCxn id="6" idx="4"/>
          </p:cNvCxnSpPr>
          <p:nvPr/>
        </p:nvCxnSpPr>
        <p:spPr>
          <a:xfrm rot="5400000">
            <a:off x="3286116" y="3357562"/>
            <a:ext cx="428628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785786" y="357166"/>
            <a:ext cx="2857520" cy="50006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제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장 과학적 연구방법</a:t>
            </a:r>
            <a:endParaRPr lang="ko-KR" altLang="en-US" dirty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000100" y="1071546"/>
            <a:ext cx="3286148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지식(</a:t>
            </a:r>
            <a:r>
              <a:rPr lang="ko-KR" altLang="en-US" dirty="0" smtClean="0">
                <a:latin typeface="휴먼옛체" pitchFamily="18" charset="-127"/>
                <a:ea typeface="휴먼옛체" pitchFamily="18" charset="-127"/>
              </a:rPr>
              <a:t>智識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knowledge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)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71604" y="1785926"/>
            <a:ext cx="6429420" cy="15716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어떤 것에 대하여 알고 있는 상태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또는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어떤 현상이나 그 현상에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대한 설명을 사실이라고 믿는 것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428728" y="3786190"/>
            <a:ext cx="2857520" cy="57150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HY동녘M" pitchFamily="18" charset="-127"/>
                <a:ea typeface="HY동녘M" pitchFamily="18" charset="-127"/>
              </a:rPr>
              <a:t>경험적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지식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428728" y="5072074"/>
            <a:ext cx="2857520" cy="57150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합의적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지식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7686" y="3857628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latin typeface="HY동녘M" pitchFamily="18" charset="-127"/>
                <a:ea typeface="HY동녘M" pitchFamily="18" charset="-127"/>
              </a:rPr>
              <a:t>직접적인 연구나 경험을 통해서 얻는 지식</a:t>
            </a:r>
            <a:endParaRPr lang="ko-KR" altLang="en-US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9124" y="5072074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다수의 사람들이 사실이라고 믿기 때문에 그것을 지식으로 받아 들이는 경우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4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20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85786" y="1714488"/>
            <a:ext cx="2714644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휴먼옛체" pitchFamily="18" charset="-127"/>
                <a:ea typeface="휴먼옛체" pitchFamily="18" charset="-127"/>
              </a:rPr>
              <a:t>社會科學</a:t>
            </a:r>
            <a:endParaRPr lang="ko-KR" altLang="en-US" dirty="0">
              <a:latin typeface="휴먼옛체" pitchFamily="18" charset="-127"/>
              <a:ea typeface="휴먼옛체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2857496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사회현상이나 인간의 사회적 행위를 분석하고 종합하여 미지의 사실이나 일반적 법칙을 찾아내려는 인간의 지성적 활동에 의한  지식체계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85786" y="242886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사회과학의 의의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21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714348" y="1397000"/>
          <a:ext cx="8001056" cy="4780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912"/>
                <a:gridCol w="1875740"/>
                <a:gridCol w="2143140"/>
                <a:gridCol w="2000264"/>
              </a:tblGrid>
              <a:tr h="38892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실증주의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해석주의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비판적 사회과학</a:t>
                      </a:r>
                      <a:endParaRPr lang="ko-KR" altLang="en-US" dirty="0"/>
                    </a:p>
                  </a:txBody>
                  <a:tcPr/>
                </a:tc>
              </a:tr>
              <a:tr h="6125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학자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A. Comte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M. Weber,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W. </a:t>
                      </a:r>
                      <a:r>
                        <a:rPr lang="en-US" altLang="ko-KR" sz="1600" dirty="0" err="1" smtClean="0"/>
                        <a:t>Dithey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K. Marx, 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M.</a:t>
                      </a:r>
                      <a:r>
                        <a:rPr lang="en-US" altLang="ko-KR" sz="1600" baseline="0" dirty="0" smtClean="0"/>
                        <a:t> Marcuse,</a:t>
                      </a:r>
                    </a:p>
                    <a:p>
                      <a:pPr latinLnBrk="1"/>
                      <a:r>
                        <a:rPr lang="en-US" altLang="ko-KR" sz="1600" baseline="0" dirty="0" smtClean="0"/>
                        <a:t> J. </a:t>
                      </a:r>
                      <a:r>
                        <a:rPr lang="en-US" altLang="ko-KR" sz="1600" baseline="0" dirty="0" err="1" smtClean="0"/>
                        <a:t>Habermas</a:t>
                      </a:r>
                      <a:endParaRPr lang="ko-KR" altLang="en-US" sz="1600" dirty="0"/>
                    </a:p>
                  </a:txBody>
                  <a:tcPr/>
                </a:tc>
              </a:tr>
              <a:tr h="6125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사회조사의 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사회현상의 예측과 통제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일상생활에 대한 경험과 의미부여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사회변화</a:t>
                      </a:r>
                      <a:endParaRPr lang="ko-KR" altLang="en-US" sz="1600" dirty="0"/>
                    </a:p>
                  </a:txBody>
                  <a:tcPr/>
                </a:tc>
              </a:tr>
              <a:tr h="6125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사회적 현실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객관적으로 존재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사람이 경험하고 의미를 부여함으로써 의식 속에 부여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사회현실에 내재하면서 현실을 변화시키는 원인에 주목</a:t>
                      </a:r>
                      <a:endParaRPr lang="ko-KR" altLang="en-US" sz="1600" dirty="0"/>
                    </a:p>
                  </a:txBody>
                  <a:tcPr/>
                </a:tc>
              </a:tr>
              <a:tr h="6125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인간의 본성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이기적이고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합리적인 존재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사회적 상호작용을 통해 의미체계를 구성하고 사회를 해석하는 존재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잠재력과 창의력을 가진 변화하는 존재</a:t>
                      </a:r>
                      <a:endParaRPr lang="ko-KR" altLang="en-US" sz="1600" dirty="0"/>
                    </a:p>
                  </a:txBody>
                  <a:tcPr/>
                </a:tc>
              </a:tr>
              <a:tr h="6125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이론의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진위 구별 기준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논리적 타당성과 경험적 타당성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의미에 대한 해석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사회적 현실에 대한 이해와 사회적 관계의 변화에 어떤 자원을 제공하는가</a:t>
                      </a:r>
                      <a:r>
                        <a:rPr lang="en-US" altLang="ko-KR" sz="160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모서리가 둥근 직사각형 3"/>
          <p:cNvSpPr/>
          <p:nvPr/>
        </p:nvSpPr>
        <p:spPr>
          <a:xfrm>
            <a:off x="714348" y="857232"/>
            <a:ext cx="3786214" cy="3571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2) </a:t>
            </a:r>
            <a:r>
              <a:rPr lang="ko-KR" altLang="en-US" dirty="0" smtClean="0"/>
              <a:t>사회과학의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대 </a:t>
            </a:r>
            <a:r>
              <a:rPr lang="en-US" altLang="ko-KR" dirty="0" smtClean="0"/>
              <a:t>paradigm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22</a:t>
            </a:fld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785786" y="78579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자연과학 방법과의 차이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71473" y="1397000"/>
          <a:ext cx="8215368" cy="435000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71833"/>
                <a:gridCol w="2143140"/>
                <a:gridCol w="3000395"/>
              </a:tblGrid>
              <a:tr h="4559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사회과학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구분의 기준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자연과학</a:t>
                      </a:r>
                      <a:endParaRPr lang="ko-KR" altLang="en-US" dirty="0"/>
                    </a:p>
                  </a:txBody>
                  <a:tcPr/>
                </a:tc>
              </a:tr>
              <a:tr h="4559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제한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사고의 가능성 범위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무한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</a:tr>
              <a:tr h="4559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공식화에 관한 타당성에 의문제기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사고의 공식화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공식화 강조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</a:tr>
              <a:tr h="4559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중요성 없음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분석기법의 중요성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매우 중요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</a:tr>
              <a:tr h="4559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독창적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연구의 </a:t>
                      </a:r>
                      <a:r>
                        <a:rPr lang="ko-KR" altLang="en-US" sz="1600" dirty="0" err="1" smtClean="0"/>
                        <a:t>누적성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누적적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</a:tr>
              <a:tr h="4559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>
                          <a:latin typeface="HY강M" pitchFamily="18" charset="-127"/>
                          <a:ea typeface="HY강M" pitchFamily="18" charset="-127"/>
                        </a:rPr>
                        <a:t>영향받음</a:t>
                      </a:r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 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사회문화적 요인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영향 받지 않음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</a:tr>
              <a:tr h="4559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영향 받음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연구자 개인의 영향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영향 받지 않음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</a:tr>
              <a:tr h="4559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명확한 결론은 곤란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결론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명확한 결론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</a:tr>
              <a:tr h="45596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기존이론과 단절되지 않음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새로운 이론과 기존 이론의 연결성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HY강M" pitchFamily="18" charset="-127"/>
                          <a:ea typeface="HY강M" pitchFamily="18" charset="-127"/>
                        </a:rPr>
                        <a:t>새로운 이론이 번번히 대두</a:t>
                      </a:r>
                      <a:endParaRPr lang="ko-KR" altLang="en-US" sz="160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23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14348" y="642918"/>
            <a:ext cx="3929090" cy="78581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5. </a:t>
            </a:r>
            <a:r>
              <a:rPr lang="ko-KR" altLang="en-US" dirty="0" smtClean="0"/>
              <a:t>개념과 용어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24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42910" y="642918"/>
            <a:ext cx="2786082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1) </a:t>
            </a:r>
            <a:r>
              <a:rPr lang="ko-KR" altLang="en-US" dirty="0" smtClean="0"/>
              <a:t>개념</a:t>
            </a:r>
            <a:r>
              <a:rPr lang="en-US" altLang="ko-KR" dirty="0" smtClean="0"/>
              <a:t>(concept)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1357298"/>
            <a:ext cx="66437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ko-KR" altLang="en-US" dirty="0" smtClean="0"/>
              <a:t>의의</a:t>
            </a:r>
            <a:r>
              <a:rPr lang="en-US" altLang="ko-KR" dirty="0" smtClean="0"/>
              <a:t>: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일정하게 관찰된 사실들을 추상적으로 표현한 것으로 관찰된</a:t>
            </a:r>
            <a:endParaRPr lang="en-US" altLang="ko-KR" sz="16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/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         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   현상의 특정한 측면만을 표현하는 추상적인 관념을 </a:t>
            </a:r>
            <a:r>
              <a:rPr lang="ko-KR" altLang="en-US" sz="1600" dirty="0" smtClean="0">
                <a:solidFill>
                  <a:srgbClr val="FF0000"/>
                </a:solidFill>
                <a:latin typeface="HY강M" pitchFamily="18" charset="-127"/>
                <a:ea typeface="HY강M" pitchFamily="18" charset="-127"/>
              </a:rPr>
              <a:t>용어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 또는   </a:t>
            </a:r>
            <a:endParaRPr lang="en-US" altLang="ko-KR" sz="1600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/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             </a:t>
            </a:r>
            <a:r>
              <a:rPr lang="ko-KR" altLang="en-US" sz="1600" dirty="0" smtClean="0">
                <a:solidFill>
                  <a:srgbClr val="FF0000"/>
                </a:solidFill>
                <a:latin typeface="HY강M" pitchFamily="18" charset="-127"/>
                <a:ea typeface="HY강M" pitchFamily="18" charset="-127"/>
              </a:rPr>
              <a:t>기호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로 표현한 것을 말한다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.</a:t>
            </a:r>
            <a:endParaRPr lang="ko-KR" altLang="en-US" sz="1600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2285992"/>
            <a:ext cx="778674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구비요건</a:t>
            </a:r>
            <a:r>
              <a:rPr lang="en-US" altLang="ko-KR" dirty="0" smtClean="0"/>
              <a:t>:</a:t>
            </a:r>
          </a:p>
          <a:p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  ①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한정성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명확성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):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어떤 개념이라도 그것이 나타내는 사실이나 현상을 명확하게</a:t>
            </a:r>
            <a:endParaRPr lang="en-US" altLang="ko-KR" sz="1600" dirty="0" smtClean="0">
              <a:latin typeface="HY강M" pitchFamily="18" charset="-127"/>
              <a:ea typeface="HY강M" pitchFamily="18" charset="-127"/>
            </a:endParaRPr>
          </a:p>
          <a:p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                          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한정적으로 특정해서 나타내야 한다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endParaRPr lang="en-US" altLang="ko-KR" sz="1600" dirty="0" smtClean="0">
              <a:latin typeface="HY강M" pitchFamily="18" charset="-127"/>
              <a:ea typeface="HY강M" pitchFamily="18" charset="-127"/>
            </a:endParaRPr>
          </a:p>
          <a:p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  ②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추상화 정도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개념은 그것이 나타내는 범위를 적절히 정할 수 있어야 한다 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endParaRPr lang="en-US" altLang="ko-KR" sz="1600" dirty="0" smtClean="0">
              <a:latin typeface="HY강M" pitchFamily="18" charset="-127"/>
              <a:ea typeface="HY강M" pitchFamily="18" charset="-127"/>
            </a:endParaRPr>
          </a:p>
          <a:p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  ③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통일성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일정한 개념은 누구에게나 통일적으로 사용되어야 한다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endParaRPr lang="en-US" altLang="ko-KR" sz="1600" dirty="0" smtClean="0">
              <a:latin typeface="HY강M" pitchFamily="18" charset="-127"/>
              <a:ea typeface="HY강M" pitchFamily="18" charset="-127"/>
            </a:endParaRPr>
          </a:p>
          <a:p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  ④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 개념은 이론가 명제에서 분리되어 취급되어서는 안 된다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.</a:t>
            </a:r>
            <a:endParaRPr lang="ko-KR" altLang="en-US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4786322"/>
            <a:ext cx="742955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기능</a:t>
            </a:r>
            <a:endParaRPr lang="en-US" altLang="ko-KR" dirty="0" smtClean="0"/>
          </a:p>
          <a:p>
            <a:pPr algn="r"/>
            <a:r>
              <a:rPr lang="en-US" altLang="ko-KR" dirty="0" smtClean="0"/>
              <a:t>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개념은 욕구나 인권 등 눈으로 볼 수 없는 현상을 이해할 수 있게 하며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언어나 기호로 표시하여 지식 축적과 확장이 가능하고 연구의 시발점 및 방향설정의 </a:t>
            </a:r>
            <a:endParaRPr lang="en-US" altLang="ko-KR" sz="1600" dirty="0" smtClean="0">
              <a:latin typeface="HY강M" pitchFamily="18" charset="-127"/>
              <a:ea typeface="HY강M" pitchFamily="18" charset="-127"/>
            </a:endParaRPr>
          </a:p>
          <a:p>
            <a:pPr algn="r"/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기능을 한다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pPr algn="r"/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또한 개념을 조작화하여 연구의 범위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. </a:t>
            </a:r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주요변수를 제시해 주어서</a:t>
            </a:r>
            <a:endParaRPr lang="en-US" altLang="ko-KR" sz="1600" dirty="0" smtClean="0">
              <a:latin typeface="HY강M" pitchFamily="18" charset="-127"/>
              <a:ea typeface="HY강M" pitchFamily="18" charset="-127"/>
            </a:endParaRPr>
          </a:p>
          <a:p>
            <a:pPr algn="r"/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 기본 연구대상을 가시적이고 측정 가능하게 해주며 </a:t>
            </a:r>
            <a:endParaRPr lang="en-US" altLang="ko-KR" sz="1600" dirty="0" smtClean="0">
              <a:latin typeface="HY강M" pitchFamily="18" charset="-127"/>
              <a:ea typeface="HY강M" pitchFamily="18" charset="-127"/>
            </a:endParaRPr>
          </a:p>
          <a:p>
            <a:pPr algn="r"/>
            <a:r>
              <a:rPr lang="ko-KR" altLang="en-US" sz="1600" dirty="0" smtClean="0">
                <a:latin typeface="HY강M" pitchFamily="18" charset="-127"/>
                <a:ea typeface="HY강M" pitchFamily="18" charset="-127"/>
              </a:rPr>
              <a:t>연역적 결과를 가져오게 한다</a:t>
            </a:r>
            <a:r>
              <a:rPr lang="en-US" altLang="ko-KR" sz="1600" dirty="0" smtClean="0">
                <a:latin typeface="HY강M" pitchFamily="18" charset="-127"/>
                <a:ea typeface="HY강M" pitchFamily="18" charset="-127"/>
              </a:rPr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25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42910" y="642918"/>
            <a:ext cx="2786082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2) </a:t>
            </a:r>
            <a:r>
              <a:rPr lang="ko-KR" altLang="en-US" dirty="0" smtClean="0"/>
              <a:t>용어</a:t>
            </a:r>
            <a:r>
              <a:rPr lang="en-US" altLang="ko-KR" dirty="0" smtClean="0"/>
              <a:t>(terms)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1500174"/>
            <a:ext cx="681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개념이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어떤 사실에 대한 생각이라면 이것을 언어로 표현 한 것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algn="r"/>
            <a:r>
              <a:rPr lang="ko-KR" altLang="en-US" dirty="0" smtClean="0"/>
              <a:t>과학적 연구결과의  표현은 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대개 그 분야의 특수한 용어로 구성되고 표현되는데 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그 의미가 이미 알려져 있거나 명시적으로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 구체화되어야만 그 서술을 검증할 수 있고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 설명과 예측을 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26</a:t>
            </a:fld>
            <a:endParaRPr lang="ko-KR" altLang="en-US"/>
          </a:p>
        </p:txBody>
      </p:sp>
      <p:sp>
        <p:nvSpPr>
          <p:cNvPr id="3" name="이등변 삼각형 2"/>
          <p:cNvSpPr/>
          <p:nvPr/>
        </p:nvSpPr>
        <p:spPr>
          <a:xfrm>
            <a:off x="2771800" y="1988840"/>
            <a:ext cx="2808312" cy="22322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851920" y="13407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개념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41490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용어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41490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정의</a:t>
            </a:r>
            <a:endParaRPr lang="ko-KR" altLang="en-US" dirty="0"/>
          </a:p>
        </p:txBody>
      </p:sp>
      <p:cxnSp>
        <p:nvCxnSpPr>
          <p:cNvPr id="8" name="직선 화살표 연결선 7"/>
          <p:cNvCxnSpPr/>
          <p:nvPr/>
        </p:nvCxnSpPr>
        <p:spPr>
          <a:xfrm flipH="1">
            <a:off x="2411760" y="1772816"/>
            <a:ext cx="1440160" cy="22322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 flipH="1" flipV="1">
            <a:off x="4427984" y="1844824"/>
            <a:ext cx="1368152" cy="21602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H="1">
            <a:off x="2699792" y="4581128"/>
            <a:ext cx="288032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31640" y="234888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언어적 표현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220072" y="24928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뜻을 밝힘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419872" y="472514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뜻을 밝힘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123728" y="5517232"/>
            <a:ext cx="504056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개념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용어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정의의 관계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27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42910" y="642918"/>
            <a:ext cx="2786082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3) </a:t>
            </a:r>
            <a:r>
              <a:rPr lang="ko-KR" altLang="en-US" dirty="0" smtClean="0"/>
              <a:t>정의 </a:t>
            </a:r>
            <a:r>
              <a:rPr lang="en-US" altLang="ko-KR" dirty="0" smtClean="0"/>
              <a:t>(definition)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5852" y="1357298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ko-KR" altLang="en-US" dirty="0" smtClean="0"/>
              <a:t>의의</a:t>
            </a:r>
            <a:r>
              <a:rPr lang="en-US" altLang="ko-KR" dirty="0" smtClean="0"/>
              <a:t>:</a:t>
            </a:r>
          </a:p>
          <a:p>
            <a:pPr marL="342900" indent="-342900"/>
            <a:r>
              <a:rPr lang="en-US" altLang="ko-KR" dirty="0" smtClean="0"/>
              <a:t>  </a:t>
            </a:r>
            <a:r>
              <a:rPr lang="ko-KR" altLang="en-US" dirty="0" smtClean="0"/>
              <a:t>개념의 용어에 의미를 부여하는 과정을 말한다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357430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정의의 종류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en-US" altLang="ko-KR" dirty="0" smtClean="0">
                <a:latin typeface="굴림"/>
                <a:ea typeface="굴림"/>
              </a:rPr>
              <a:t>① </a:t>
            </a:r>
            <a:r>
              <a:rPr lang="ko-KR" altLang="en-US" dirty="0" smtClean="0">
                <a:latin typeface="굴림"/>
                <a:ea typeface="굴림"/>
              </a:rPr>
              <a:t>개념적 정의</a:t>
            </a:r>
            <a:r>
              <a:rPr lang="en-US" altLang="ko-KR" dirty="0" smtClean="0">
                <a:latin typeface="굴림"/>
                <a:ea typeface="굴림"/>
              </a:rPr>
              <a:t>(</a:t>
            </a:r>
            <a:r>
              <a:rPr lang="ko-KR" altLang="en-US" dirty="0" smtClean="0">
                <a:latin typeface="굴림"/>
                <a:ea typeface="굴림"/>
                <a:sym typeface="Wingdings" pitchFamily="2" charset="2"/>
              </a:rPr>
              <a:t>사전적 정의</a:t>
            </a:r>
            <a:r>
              <a:rPr lang="en-US" altLang="ko-KR" dirty="0" smtClean="0">
                <a:latin typeface="굴림"/>
                <a:ea typeface="굴림"/>
                <a:sym typeface="Wingdings" pitchFamily="2" charset="2"/>
              </a:rPr>
              <a:t>):</a:t>
            </a:r>
            <a:r>
              <a:rPr lang="en-US" altLang="ko-KR" dirty="0" smtClean="0">
                <a:latin typeface="굴림"/>
                <a:ea typeface="굴림"/>
              </a:rPr>
              <a:t> </a:t>
            </a:r>
            <a:r>
              <a:rPr lang="ko-KR" altLang="en-US" dirty="0" smtClean="0">
                <a:latin typeface="굴림"/>
                <a:ea typeface="굴림"/>
              </a:rPr>
              <a:t>연구의 대상이 되는 사람이나 사물의 형태</a:t>
            </a:r>
            <a:r>
              <a:rPr lang="en-US" altLang="ko-KR" dirty="0" smtClean="0">
                <a:latin typeface="굴림"/>
                <a:ea typeface="굴림"/>
              </a:rPr>
              <a:t>, </a:t>
            </a:r>
            <a:r>
              <a:rPr lang="ko-KR" altLang="en-US" dirty="0" smtClean="0">
                <a:latin typeface="굴림"/>
                <a:ea typeface="굴림"/>
              </a:rPr>
              <a:t>속성</a:t>
            </a:r>
            <a:r>
              <a:rPr lang="en-US" altLang="ko-KR" dirty="0" smtClean="0">
                <a:latin typeface="굴림"/>
                <a:ea typeface="굴림"/>
              </a:rPr>
              <a:t>, </a:t>
            </a:r>
            <a:r>
              <a:rPr lang="ko-KR" altLang="en-US" dirty="0" smtClean="0">
                <a:latin typeface="굴림"/>
                <a:ea typeface="굴림"/>
              </a:rPr>
              <a:t>사회적 현상을 다른 개념들을 사용하여 정의하는 것이다</a:t>
            </a:r>
            <a:r>
              <a:rPr lang="en-US" altLang="ko-KR" dirty="0" smtClean="0">
                <a:latin typeface="굴림"/>
                <a:ea typeface="굴림"/>
              </a:rPr>
              <a:t>.</a:t>
            </a:r>
          </a:p>
          <a:p>
            <a:endParaRPr lang="en-US" altLang="ko-KR" dirty="0" smtClean="0">
              <a:latin typeface="굴림"/>
              <a:ea typeface="굴림"/>
            </a:endParaRPr>
          </a:p>
          <a:p>
            <a:r>
              <a:rPr lang="en-US" altLang="ko-KR" dirty="0" smtClean="0">
                <a:latin typeface="굴림"/>
                <a:ea typeface="굴림"/>
              </a:rPr>
              <a:t>   ② </a:t>
            </a:r>
            <a:r>
              <a:rPr lang="ko-KR" altLang="en-US" dirty="0" smtClean="0">
                <a:latin typeface="굴림"/>
                <a:ea typeface="굴림"/>
              </a:rPr>
              <a:t>조작적 정의</a:t>
            </a:r>
            <a:r>
              <a:rPr lang="en-US" altLang="ko-KR" dirty="0" smtClean="0">
                <a:latin typeface="굴림"/>
                <a:ea typeface="굴림"/>
              </a:rPr>
              <a:t>: </a:t>
            </a:r>
            <a:r>
              <a:rPr lang="ko-KR" altLang="en-US" dirty="0" smtClean="0">
                <a:latin typeface="굴림"/>
                <a:ea typeface="굴림"/>
              </a:rPr>
              <a:t>어떤 개념이나 변수를 가시적으로 측정하기 위하여 측정하고자 하는 개념이나 변수가 갖는 특성을 빠짐없이 대표할 수 있는 경험적 지표로 구체화하여 정의하는 방법</a:t>
            </a:r>
            <a:r>
              <a:rPr lang="en-US" altLang="ko-KR" dirty="0" smtClean="0">
                <a:latin typeface="굴림"/>
                <a:ea typeface="굴림"/>
              </a:rPr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28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42910" y="642918"/>
            <a:ext cx="2786082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4) </a:t>
            </a:r>
            <a:r>
              <a:rPr lang="ko-KR" altLang="en-US" dirty="0" smtClean="0"/>
              <a:t>변수 </a:t>
            </a:r>
            <a:r>
              <a:rPr lang="en-US" altLang="ko-KR" dirty="0" smtClean="0"/>
              <a:t>(variable)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1357298"/>
            <a:ext cx="78186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ko-KR" altLang="en-US" dirty="0" smtClean="0"/>
              <a:t>의의</a:t>
            </a:r>
            <a:r>
              <a:rPr lang="en-US" altLang="ko-KR" dirty="0" smtClean="0"/>
              <a:t>: </a:t>
            </a:r>
          </a:p>
          <a:p>
            <a:pPr marL="342900" indent="-342900" algn="r"/>
            <a:r>
              <a:rPr lang="en-US" altLang="ko-KR" dirty="0" smtClean="0"/>
              <a:t>  </a:t>
            </a:r>
            <a:r>
              <a:rPr lang="ko-KR" altLang="en-US" dirty="0" smtClean="0"/>
              <a:t>연구대상의 경험적 속성을 나타내며 </a:t>
            </a:r>
            <a:endParaRPr lang="en-US" altLang="ko-KR" dirty="0" smtClean="0"/>
          </a:p>
          <a:p>
            <a:pPr marL="342900" indent="-342900" algn="r"/>
            <a:r>
              <a:rPr lang="ko-KR" altLang="en-US" dirty="0" smtClean="0"/>
              <a:t>그 속성에 계량적인 </a:t>
            </a:r>
            <a:endParaRPr lang="en-US" altLang="ko-KR" dirty="0" smtClean="0"/>
          </a:p>
          <a:p>
            <a:pPr marL="342900" indent="-342900" algn="r"/>
            <a:r>
              <a:rPr lang="ko-KR" altLang="en-US" dirty="0" smtClean="0"/>
              <a:t>수치를 부여할 수 있는 개념</a:t>
            </a:r>
            <a:endParaRPr lang="en-US" altLang="ko-KR" dirty="0" smtClean="0"/>
          </a:p>
          <a:p>
            <a:pPr marL="342900" indent="-342900" algn="r"/>
            <a:r>
              <a:rPr lang="ko-KR" altLang="en-US" dirty="0" smtClean="0"/>
              <a:t> 또는 경험적으로 측정 가능한 개념을 말한다</a:t>
            </a:r>
            <a:r>
              <a:rPr lang="en-US" altLang="ko-KR" dirty="0" smtClean="0"/>
              <a:t>.</a:t>
            </a:r>
          </a:p>
          <a:p>
            <a:pPr marL="342900" indent="-342900" algn="r"/>
            <a:r>
              <a:rPr lang="en-US" altLang="ko-KR" dirty="0" smtClean="0"/>
              <a:t> </a:t>
            </a:r>
            <a:r>
              <a:rPr lang="ko-KR" altLang="en-US" dirty="0" smtClean="0"/>
              <a:t>변수는 분류될 수 있는 일정한 수치이고</a:t>
            </a:r>
            <a:r>
              <a:rPr lang="en-US" altLang="ko-KR" dirty="0" smtClean="0"/>
              <a:t>,</a:t>
            </a:r>
          </a:p>
          <a:p>
            <a:pPr marL="342900" indent="-342900" algn="r"/>
            <a:r>
              <a:rPr lang="en-US" altLang="ko-KR" dirty="0" smtClean="0"/>
              <a:t> </a:t>
            </a:r>
            <a:r>
              <a:rPr lang="ko-KR" altLang="en-US" dirty="0" smtClean="0"/>
              <a:t>그 수치는 일정한 수적 단위를 갖는다</a:t>
            </a:r>
            <a:r>
              <a:rPr lang="en-US" altLang="ko-KR" dirty="0" smtClean="0"/>
              <a:t>.</a:t>
            </a:r>
          </a:p>
          <a:p>
            <a:pPr marL="342900" indent="-342900" algn="r"/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643314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속성</a:t>
            </a:r>
            <a:r>
              <a:rPr lang="en-US" altLang="ko-KR" dirty="0" smtClean="0"/>
              <a:t>:</a:t>
            </a:r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변수는 일정한 경험적 현실을  대표한다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따라서  궁극적으로 우리의 감각기관을  통해 지각될 수 있는 현상을 전제한다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변수는 현상의 특수한 속성들을 가리키며 계량화가 가능해야 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algn="ctr"/>
            <a:r>
              <a:rPr lang="en-US" altLang="ko-KR" dirty="0" smtClean="0"/>
              <a:t>    </a:t>
            </a:r>
            <a:r>
              <a:rPr lang="ko-KR" altLang="en-US" dirty="0" smtClean="0"/>
              <a:t>변수는 하나의 개념을 대표하는 상징이므로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   </a:t>
            </a:r>
            <a:r>
              <a:rPr lang="ko-KR" altLang="en-US" dirty="0" smtClean="0"/>
              <a:t> 그 특성이 갖는  값이나 강도 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    </a:t>
            </a:r>
            <a:r>
              <a:rPr lang="ko-KR" altLang="en-US" dirty="0" smtClean="0"/>
              <a:t>또는 크기 차이를 나타낼 수 있어야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29</a:t>
            </a:fld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42910" y="357166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변수의 종류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357158" y="2357430"/>
            <a:ext cx="1143008" cy="50006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개념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1857356" y="5072074"/>
            <a:ext cx="1143008" cy="500066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상수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1928794" y="1428736"/>
            <a:ext cx="1143008" cy="500066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변수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3571868" y="2643182"/>
            <a:ext cx="1428760" cy="500066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통제변수</a:t>
            </a:r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3571868" y="1857364"/>
            <a:ext cx="1428760" cy="500066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종속변수</a:t>
            </a:r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3571868" y="1071546"/>
            <a:ext cx="1428760" cy="500066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독립변수</a:t>
            </a:r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6429388" y="2643182"/>
            <a:ext cx="1857388" cy="1857388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매개변수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선행변수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억제변수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왜곡변수</a:t>
            </a:r>
            <a:endParaRPr lang="ko-KR" altLang="en-US" dirty="0"/>
          </a:p>
        </p:txBody>
      </p:sp>
      <p:cxnSp>
        <p:nvCxnSpPr>
          <p:cNvPr id="12" name="직선 연결선 11"/>
          <p:cNvCxnSpPr/>
          <p:nvPr/>
        </p:nvCxnSpPr>
        <p:spPr>
          <a:xfrm rot="5400000">
            <a:off x="-71470" y="3429000"/>
            <a:ext cx="35719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rot="5400000">
            <a:off x="2393141" y="2107397"/>
            <a:ext cx="178595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4" idx="3"/>
          </p:cNvCxnSpPr>
          <p:nvPr/>
        </p:nvCxnSpPr>
        <p:spPr>
          <a:xfrm flipV="1">
            <a:off x="1500166" y="2571744"/>
            <a:ext cx="214314" cy="357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endCxn id="6" idx="1"/>
          </p:cNvCxnSpPr>
          <p:nvPr/>
        </p:nvCxnSpPr>
        <p:spPr>
          <a:xfrm>
            <a:off x="1714480" y="1643050"/>
            <a:ext cx="214314" cy="357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>
            <a:endCxn id="5" idx="1"/>
          </p:cNvCxnSpPr>
          <p:nvPr/>
        </p:nvCxnSpPr>
        <p:spPr>
          <a:xfrm>
            <a:off x="1714480" y="5214950"/>
            <a:ext cx="142876" cy="1071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>
            <a:stCxn id="6" idx="3"/>
          </p:cNvCxnSpPr>
          <p:nvPr/>
        </p:nvCxnSpPr>
        <p:spPr>
          <a:xfrm>
            <a:off x="3071802" y="1678769"/>
            <a:ext cx="214314" cy="357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3286116" y="1214422"/>
            <a:ext cx="214314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endCxn id="8" idx="1"/>
          </p:cNvCxnSpPr>
          <p:nvPr/>
        </p:nvCxnSpPr>
        <p:spPr>
          <a:xfrm>
            <a:off x="3286116" y="2071678"/>
            <a:ext cx="285752" cy="357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>
            <a:endCxn id="7" idx="1"/>
          </p:cNvCxnSpPr>
          <p:nvPr/>
        </p:nvCxnSpPr>
        <p:spPr>
          <a:xfrm flipV="1">
            <a:off x="3286116" y="2893215"/>
            <a:ext cx="285752" cy="1071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>
            <a:stCxn id="7" idx="3"/>
          </p:cNvCxnSpPr>
          <p:nvPr/>
        </p:nvCxnSpPr>
        <p:spPr>
          <a:xfrm>
            <a:off x="5000628" y="2893215"/>
            <a:ext cx="1428760" cy="357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1000100" y="1071546"/>
            <a:ext cx="3286148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지식을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습득하는 방법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642910" y="2143116"/>
            <a:ext cx="1857388" cy="150019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400" dirty="0" smtClean="0">
                <a:latin typeface="휴먼옛체" pitchFamily="18" charset="-127"/>
                <a:ea typeface="휴먼옛체" pitchFamily="18" charset="-127"/>
              </a:rPr>
              <a:t>探求</a:t>
            </a:r>
            <a:endParaRPr lang="ko-KR" altLang="en-US" sz="4400" dirty="0">
              <a:latin typeface="휴먼옛체" pitchFamily="18" charset="-127"/>
              <a:ea typeface="휴먼옛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714612" y="2214554"/>
            <a:ext cx="2286016" cy="571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과학</a:t>
            </a:r>
            <a:r>
              <a:rPr lang="ko-KR" altLang="en-US" dirty="0">
                <a:latin typeface="HY동녘M" pitchFamily="18" charset="-127"/>
                <a:ea typeface="HY동녘M" pitchFamily="18" charset="-127"/>
              </a:rPr>
              <a:t>적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방법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714612" y="3429000"/>
            <a:ext cx="2286016" cy="571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2.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비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과학적 방법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5286380" y="3357562"/>
            <a:ext cx="3000396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1)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관습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전통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)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에 의한 방법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286380" y="3857628"/>
            <a:ext cx="3000396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2)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권위에 의한 방법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286380" y="4357694"/>
            <a:ext cx="3000396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3)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직관에 의한 방법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5286380" y="4857760"/>
            <a:ext cx="3000396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4)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경험에 의한 방법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5214942" y="2285992"/>
            <a:ext cx="3000396" cy="3571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1)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과학에 의한 방법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30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620688"/>
            <a:ext cx="2952328" cy="4320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 </a:t>
            </a:r>
            <a:r>
              <a:rPr lang="ko-KR" altLang="en-US" dirty="0" smtClean="0"/>
              <a:t>독립변수와 종속변수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484784"/>
            <a:ext cx="640871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ko-KR" altLang="en-US" dirty="0" smtClean="0"/>
              <a:t>독립변수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인과적  조사연구에서 일정하게 전제된 원인을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 </a:t>
            </a:r>
            <a:r>
              <a:rPr lang="ko-KR" altLang="en-US" dirty="0" err="1" smtClean="0"/>
              <a:t>가져다주는</a:t>
            </a:r>
            <a:r>
              <a:rPr lang="ko-KR" altLang="en-US" dirty="0" smtClean="0"/>
              <a:t> 기능을 하는 변수</a:t>
            </a:r>
            <a:r>
              <a:rPr lang="en-US" altLang="ko-KR" dirty="0" smtClean="0"/>
              <a:t>.</a:t>
            </a:r>
          </a:p>
          <a:p>
            <a:pPr algn="r"/>
            <a:endParaRPr lang="en-US" altLang="ko-KR" dirty="0" smtClean="0"/>
          </a:p>
          <a:p>
            <a:pPr algn="r"/>
            <a:r>
              <a:rPr lang="ko-KR" altLang="en-US" dirty="0" smtClean="0"/>
              <a:t>실험설계에서 연구자에 의하여 조작되는 변수를 말한다</a:t>
            </a:r>
            <a:r>
              <a:rPr lang="en-US" altLang="ko-KR" dirty="0" smtClean="0"/>
              <a:t>. </a:t>
            </a:r>
          </a:p>
          <a:p>
            <a:pPr algn="r"/>
            <a:r>
              <a:rPr lang="en-US" altLang="ko-KR" dirty="0" smtClean="0"/>
              <a:t>(</a:t>
            </a:r>
            <a:r>
              <a:rPr lang="ko-KR" altLang="en-US" dirty="0" smtClean="0"/>
              <a:t>원인변수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설명변수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예측변수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3573016"/>
            <a:ext cx="6624736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ko-KR" altLang="en-US" dirty="0" smtClean="0"/>
              <a:t>종속변수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독립변수의 원인을 받아 일정하게 전제된 결과를 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나타내는 기능을 하는 변수</a:t>
            </a:r>
            <a:r>
              <a:rPr lang="en-US" altLang="ko-KR" dirty="0" smtClean="0"/>
              <a:t>.</a:t>
            </a:r>
          </a:p>
          <a:p>
            <a:pPr algn="r"/>
            <a:r>
              <a:rPr lang="ko-KR" altLang="en-US" dirty="0" smtClean="0"/>
              <a:t>실험설계에 있어서 독립변수의 영향을 받아 변화되리라고 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예측되는 변수다</a:t>
            </a:r>
            <a:r>
              <a:rPr lang="en-US" altLang="ko-KR" dirty="0" smtClean="0"/>
              <a:t>.</a:t>
            </a:r>
          </a:p>
          <a:p>
            <a:pPr algn="r"/>
            <a:r>
              <a:rPr lang="en-US" altLang="ko-KR" dirty="0" smtClean="0"/>
              <a:t>(</a:t>
            </a:r>
            <a:r>
              <a:rPr lang="ko-KR" altLang="en-US" dirty="0" smtClean="0"/>
              <a:t>결과변수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 설명변수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기준변수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31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1524000" y="1397000"/>
          <a:ext cx="6720408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204"/>
                <a:gridCol w="3360204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독립변수</a:t>
                      </a:r>
                      <a:endParaRPr lang="ko-KR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종속변수</a:t>
                      </a:r>
                      <a:endParaRPr lang="ko-KR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종속변인의 원인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독립변인의 결과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선행조건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후속결과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수학방정식에서 </a:t>
                      </a:r>
                      <a:r>
                        <a:rPr lang="en-US" altLang="ko-KR" dirty="0" smtClean="0"/>
                        <a:t>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수학방정식에서 </a:t>
                      </a:r>
                      <a:r>
                        <a:rPr lang="en-US" altLang="ko-KR" dirty="0" smtClean="0"/>
                        <a:t>Y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연구자에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의하여 조작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독립변수의 변화에 따라</a:t>
                      </a:r>
                      <a:r>
                        <a:rPr lang="ko-KR" altLang="en-US" baseline="0" dirty="0" smtClean="0"/>
                        <a:t> 변화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다른 변인의 예측 근거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다른 변인의 예측 대상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87624" y="54868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독립변수와 종속변수의 비교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32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620688"/>
            <a:ext cx="2952328" cy="4320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ko-KR" altLang="en-US" dirty="0" smtClean="0">
                <a:latin typeface="굴림"/>
                <a:ea typeface="굴림"/>
              </a:rPr>
              <a:t>② 매개변수와 통제변수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1285860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 smtClean="0"/>
              <a:t>매개변수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종속변수에 대해 일정한 영향을 주는 변수로서 내면적 비가시적 역할을 하는 변수이다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2786058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 smtClean="0"/>
              <a:t>통제변수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독립변수에 포함되지 않은 변수를 </a:t>
            </a:r>
            <a:r>
              <a:rPr lang="ko-KR" altLang="en-US" dirty="0" err="1" smtClean="0"/>
              <a:t>외생변수라</a:t>
            </a:r>
            <a:r>
              <a:rPr lang="ko-KR" altLang="en-US" dirty="0" smtClean="0"/>
              <a:t> 하는데 이 </a:t>
            </a:r>
            <a:r>
              <a:rPr lang="ko-KR" altLang="en-US" dirty="0" err="1" smtClean="0"/>
              <a:t>외생변수를</a:t>
            </a:r>
            <a:r>
              <a:rPr lang="ko-KR" altLang="en-US" dirty="0" smtClean="0"/>
              <a:t> 통제할 경우 이를 통제변수라 한다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3571868" y="3929066"/>
            <a:ext cx="1285884" cy="64294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우울증</a:t>
            </a:r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571472" y="4572008"/>
            <a:ext cx="1714512" cy="64294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스트레스</a:t>
            </a:r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6143636" y="4572008"/>
            <a:ext cx="1071570" cy="642942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자살</a:t>
            </a:r>
            <a:endParaRPr lang="ko-KR" altLang="en-US" dirty="0"/>
          </a:p>
        </p:txBody>
      </p:sp>
      <p:sp>
        <p:nvSpPr>
          <p:cNvPr id="9" name="타원 8"/>
          <p:cNvSpPr/>
          <p:nvPr/>
        </p:nvSpPr>
        <p:spPr>
          <a:xfrm>
            <a:off x="3714744" y="5500702"/>
            <a:ext cx="1071570" cy="64294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실연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실패</a:t>
            </a:r>
            <a:endParaRPr lang="ko-KR" altLang="en-US" dirty="0"/>
          </a:p>
        </p:txBody>
      </p:sp>
      <p:cxnSp>
        <p:nvCxnSpPr>
          <p:cNvPr id="11" name="직선 화살표 연결선 10"/>
          <p:cNvCxnSpPr>
            <a:stCxn id="7" idx="7"/>
          </p:cNvCxnSpPr>
          <p:nvPr/>
        </p:nvCxnSpPr>
        <p:spPr>
          <a:xfrm rot="5400000" flipH="1" flipV="1">
            <a:off x="2649149" y="3743445"/>
            <a:ext cx="308470" cy="15369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stCxn id="6" idx="6"/>
          </p:cNvCxnSpPr>
          <p:nvPr/>
        </p:nvCxnSpPr>
        <p:spPr>
          <a:xfrm>
            <a:off x="4857752" y="4250537"/>
            <a:ext cx="1285884" cy="46434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>
            <a:stCxn id="7" idx="6"/>
          </p:cNvCxnSpPr>
          <p:nvPr/>
        </p:nvCxnSpPr>
        <p:spPr>
          <a:xfrm>
            <a:off x="2285984" y="4893479"/>
            <a:ext cx="3714776" cy="357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>
            <a:stCxn id="9" idx="6"/>
          </p:cNvCxnSpPr>
          <p:nvPr/>
        </p:nvCxnSpPr>
        <p:spPr>
          <a:xfrm flipV="1">
            <a:off x="4786314" y="5286388"/>
            <a:ext cx="1285884" cy="53578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33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620688"/>
            <a:ext cx="2952328" cy="4320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ko-KR" altLang="en-US" dirty="0" smtClean="0">
                <a:latin typeface="굴림"/>
                <a:ea typeface="굴림"/>
              </a:rPr>
              <a:t>③선행변수와 억제변수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4414" y="1357298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 smtClean="0"/>
              <a:t>선행변수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독립변수에 앞서 독립변수에 유효한 영향력을 행사하는 변수이다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786058"/>
            <a:ext cx="65008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 smtClean="0"/>
              <a:t>억제변수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독립변수와 종속변수 사이에 실제로는 인과 관계가 존재하지만 관련이 없는 것처럼 보이게 하는 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의 변수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의 변수는 두 변수 사이를 왜곡시키므로 왜곡변수라고도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34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85786" y="714356"/>
            <a:ext cx="4643470" cy="92869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02 </a:t>
            </a:r>
            <a:r>
              <a:rPr lang="ko-KR" altLang="en-US" dirty="0" smtClean="0"/>
              <a:t>사회복지조사의 이해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3286124"/>
            <a:ext cx="60722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사회복지 조사의 필요성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사회복지 조사의 역할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사회복지 조사의 종류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사회복지 조사의 윤리성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사회복지 조사의 한계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35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548680"/>
            <a:ext cx="4176464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1. </a:t>
            </a:r>
            <a:r>
              <a:rPr lang="ko-KR" altLang="en-US" dirty="0" smtClean="0"/>
              <a:t>사회복지 조사의 필요성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971600" y="1484784"/>
            <a:ext cx="2736304" cy="4320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조사</a:t>
            </a:r>
            <a:r>
              <a:rPr lang="en-US" altLang="ko-KR" dirty="0" smtClean="0"/>
              <a:t>(research)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7944" y="1340768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 (</a:t>
            </a:r>
            <a:r>
              <a:rPr lang="ko-KR" altLang="en-US" dirty="0" smtClean="0"/>
              <a:t>다시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Search(</a:t>
            </a:r>
            <a:r>
              <a:rPr lang="ko-KR" altLang="en-US" dirty="0" smtClean="0"/>
              <a:t>찾는 것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2708920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정의</a:t>
            </a:r>
            <a:r>
              <a:rPr lang="en-US" altLang="ko-KR" dirty="0" smtClean="0"/>
              <a:t>: </a:t>
            </a:r>
            <a:r>
              <a:rPr lang="ko-KR" altLang="en-US" dirty="0" smtClean="0"/>
              <a:t>현상을 파악하거나 해결하기 위한 방안을 강구하기 위해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      합리적이고 과학적인 절차와 타당한 논리적 원칙에 입각하여</a:t>
            </a:r>
            <a:endParaRPr lang="en-US" altLang="ko-KR" dirty="0" smtClean="0"/>
          </a:p>
          <a:p>
            <a:r>
              <a:rPr lang="en-US" altLang="ko-KR" dirty="0" smtClean="0"/>
              <a:t>      </a:t>
            </a:r>
            <a:r>
              <a:rPr lang="ko-KR" altLang="en-US" dirty="0" smtClean="0"/>
              <a:t> 기존의 지식을 기각 또는 강화하여 새로운 지식을 만들어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내려는 실천적인 지식 탐구 활동이다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36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1043608" y="908720"/>
            <a:ext cx="2736304" cy="4320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사회복지조사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1628800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사회복지의 목적을 수행하기 위한  하나의 도구로써 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개인의 복지욕구를 충족시키고 사회적 문제를 해결하기 위한  방안을 강구하기 위해 자료를 수집하는 지식탐구의 절차</a:t>
            </a:r>
            <a:endParaRPr lang="ko-KR" altLang="en-US" dirty="0"/>
          </a:p>
        </p:txBody>
      </p:sp>
      <p:sp>
        <p:nvSpPr>
          <p:cNvPr id="5" name="아래쪽 화살표 4"/>
          <p:cNvSpPr/>
          <p:nvPr/>
        </p:nvSpPr>
        <p:spPr>
          <a:xfrm>
            <a:off x="3851920" y="2852936"/>
            <a:ext cx="864096" cy="64807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923928" y="3501008"/>
            <a:ext cx="38884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dirty="0" smtClean="0"/>
              <a:t>과학적 방법으로 수행하여야 하며 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과학적 조사가 되기 위해서는  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논리성</a:t>
            </a:r>
            <a:r>
              <a:rPr lang="en-US" altLang="ko-KR" dirty="0" smtClean="0"/>
              <a:t>,</a:t>
            </a:r>
          </a:p>
          <a:p>
            <a:pPr algn="r"/>
            <a:r>
              <a:rPr lang="ko-KR" altLang="en-US" dirty="0" smtClean="0"/>
              <a:t> 검증가능성</a:t>
            </a:r>
            <a:r>
              <a:rPr lang="en-US" altLang="ko-KR" dirty="0" smtClean="0"/>
              <a:t>, </a:t>
            </a:r>
          </a:p>
          <a:p>
            <a:pPr algn="r"/>
            <a:r>
              <a:rPr lang="ko-KR" altLang="en-US" dirty="0" smtClean="0"/>
              <a:t>반복가능성</a:t>
            </a:r>
            <a:r>
              <a:rPr lang="en-US" altLang="ko-KR" dirty="0" smtClean="0"/>
              <a:t>,</a:t>
            </a:r>
          </a:p>
          <a:p>
            <a:pPr algn="r"/>
            <a:r>
              <a:rPr lang="en-US" altLang="ko-KR" dirty="0" smtClean="0"/>
              <a:t> </a:t>
            </a:r>
            <a:r>
              <a:rPr lang="ko-KR" altLang="en-US" dirty="0" smtClean="0"/>
              <a:t>일반성 등의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 과학의 특징을 가져야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37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476672"/>
            <a:ext cx="2736304" cy="4320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사회복지조사의 필요성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48478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사회복지의 현상을 기술하고</a:t>
            </a:r>
            <a:endParaRPr lang="en-US" altLang="ko-KR" dirty="0" smtClean="0"/>
          </a:p>
        </p:txBody>
      </p:sp>
      <p:sp>
        <p:nvSpPr>
          <p:cNvPr id="8" name="직사각형 7"/>
          <p:cNvSpPr/>
          <p:nvPr/>
        </p:nvSpPr>
        <p:spPr>
          <a:xfrm>
            <a:off x="1043608" y="2852936"/>
            <a:ext cx="1882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과학적으로 설명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1115616" y="4077072"/>
            <a:ext cx="1882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미래를 예측하고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395536" y="5517232"/>
            <a:ext cx="3712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현상을 통제하기 위해서 필요하다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39952" y="1268760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기술은 관찰된 사실을 일반적인 수준에서 요약하여 기록하는 현상 자체의 속성을 있는 그대로 보여 주는 것</a:t>
            </a:r>
            <a:r>
              <a:rPr lang="en-US" altLang="ko-KR" dirty="0" smtClean="0"/>
              <a:t>/ </a:t>
            </a:r>
          </a:p>
          <a:p>
            <a:r>
              <a:rPr lang="en-US" altLang="ko-KR" dirty="0" smtClean="0"/>
              <a:t>                           ‘</a:t>
            </a:r>
            <a:r>
              <a:rPr lang="ko-KR" altLang="en-US" dirty="0" smtClean="0"/>
              <a:t>무엇이 어떠하다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51920" y="2708920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설명은 현상이 일어나게 된 이유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원인을 밝혀내는 것</a:t>
            </a:r>
            <a:r>
              <a:rPr lang="en-US" altLang="ko-KR" dirty="0" smtClean="0"/>
              <a:t>/  </a:t>
            </a:r>
            <a:r>
              <a:rPr lang="ko-KR" altLang="en-US" dirty="0" smtClean="0"/>
              <a:t>무엇이 왜 그러하다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35896" y="3717032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관찰에 의해 입증 될 수 있는 미래의 사회적 현상의 특정한 측면에 관한 예상이나 기대의 진술</a:t>
            </a:r>
            <a:r>
              <a:rPr lang="en-US" altLang="ko-KR" dirty="0" smtClean="0"/>
              <a:t>/</a:t>
            </a:r>
          </a:p>
          <a:p>
            <a:r>
              <a:rPr lang="ko-KR" altLang="en-US" dirty="0" smtClean="0"/>
              <a:t>        무엇이 어떻게 될 것인가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067944" y="5085184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현상을 결정하는 사건을 조작하는 것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적극적으로 원인을 찾고 적절하게 통제하여 문제를 해결하고자 하는 것</a:t>
            </a:r>
            <a:r>
              <a:rPr lang="en-US" altLang="ko-KR" dirty="0" smtClean="0"/>
              <a:t>/  </a:t>
            </a:r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무엇은 어떻게 하면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38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39552" y="260648"/>
            <a:ext cx="2736304" cy="4320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사회복지조사의 역할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052736"/>
            <a:ext cx="36724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학문적 기초와 응용적 역할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en-US" altLang="ko-KR" dirty="0" smtClean="0"/>
              <a:t> </a:t>
            </a:r>
            <a:r>
              <a:rPr lang="ko-KR" altLang="en-US" dirty="0" smtClean="0"/>
              <a:t>욕구조사와 사회개량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개입방법과 효과측정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탐구의 과학화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764704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사회복지조사는 실제문제에서 출발하고 사회복지 프로그램을 개발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실천해가는데 활용될 수 있는 지식을 산출함을 목적으로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79912" y="1988840"/>
            <a:ext cx="5184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욕구조사를 통해 대상자의 욕구 종류와 수준을 파악하고 이에 필요한  프로그램이나 정책을 개발하여 실시함으로 그 프로그램의 효과성과 효율성을 평가하는 기초자료로 제공하여 사회복지서비스 계획을 체계적으로 수립하는데 기여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35896" y="3789040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사회복지의 개입활동은 다양한 형태를 통해 진행됨으로 조사적 접근을  일반화하기 어려우나 개입의 특성이나 개입 간 상관관계 연구나 효과측정에 활용된다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35896" y="5157192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사회복지에 관한 사실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원칙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현상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경향 등을 체계적으로 분석하고 실험을 통해 진실여부를 증명함으로 사회복지 조사는 탐구의 과학화를 통한 사회복지의 전문성과 과학성을 입증하는 방법이다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39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11560" y="476672"/>
            <a:ext cx="2736304" cy="4320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사회복지조사의 종류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39552" y="548680"/>
          <a:ext cx="7992888" cy="6250692"/>
        </p:xfrm>
        <a:graphic>
          <a:graphicData uri="http://schemas.openxmlformats.org/drawingml/2006/table">
            <a:tbl>
              <a:tblPr/>
              <a:tblGrid>
                <a:gridCol w="1560196"/>
                <a:gridCol w="423304"/>
                <a:gridCol w="356331"/>
                <a:gridCol w="2412697"/>
                <a:gridCol w="936104"/>
                <a:gridCol w="1408690"/>
                <a:gridCol w="895566"/>
              </a:tblGrid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탐색적 조사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기술적조사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설명적 조사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바탕"/>
                        </a:rPr>
                        <a:t>조사목적에 따른 분류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바탕"/>
                        </a:rPr>
                        <a:t>조사시점에 따른 분류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횡단적 조사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종단적 조사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바탕"/>
                        </a:rPr>
                        <a:t>조사의 종류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바탕"/>
                        </a:rPr>
                        <a:t>자료형태에 따른 분류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양적 조사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질적 조사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 err="1">
                          <a:solidFill>
                            <a:srgbClr val="000000"/>
                          </a:solidFill>
                          <a:latin typeface="바탕"/>
                        </a:rPr>
                        <a:t>통제정도에</a:t>
                      </a: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바탕"/>
                        </a:rPr>
                        <a:t> 따른 분류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실험실연구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현장연구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바탕"/>
                        </a:rPr>
                        <a:t>통계조사 여부에 따른 분류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전수조사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표본조사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 err="1">
                          <a:solidFill>
                            <a:srgbClr val="000000"/>
                          </a:solidFill>
                          <a:latin typeface="바탕"/>
                        </a:rPr>
                        <a:t>응용정도에</a:t>
                      </a: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바탕"/>
                        </a:rPr>
                        <a:t> 따른 분류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순수조사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바탕"/>
                        </a:rPr>
                        <a:t>응용조사</a:t>
                      </a:r>
                    </a:p>
                  </a:txBody>
                  <a:tcPr marL="52292" marR="52292" marT="14457" marB="14457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33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>
                      <a:noFill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2292" marR="52292" marT="14457" marB="1445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785786" y="2214554"/>
          <a:ext cx="7858180" cy="2813430"/>
        </p:xfrm>
        <a:graphic>
          <a:graphicData uri="http://schemas.openxmlformats.org/drawingml/2006/table">
            <a:tbl>
              <a:tblPr/>
              <a:tblGrid>
                <a:gridCol w="2110067"/>
                <a:gridCol w="4486391"/>
                <a:gridCol w="970278"/>
                <a:gridCol w="291444"/>
              </a:tblGrid>
              <a:tr h="477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직관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(intuition)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에 의한 방법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* 통찰에 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의해 명백한 사실 또는 자명한 진리에 비추어 얻는 지식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* 항상 </a:t>
                      </a:r>
                      <a:r>
                        <a:rPr lang="ko-KR" altLang="en-US" sz="1100" dirty="0" err="1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자명성을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 갖는 것은 아니므로 반드시 검증이 필요하다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직접적 방법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비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학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적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방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법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경험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(experience)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에 의한 방법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* 자신의 직접적인 경험을 통해 얻은 지식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* 경험하지 않으면 알 수 없고 경험은 매우 주관적이다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77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전통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(tradition)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에 의한 방법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* 사회적인 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선례나 관습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 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습관을 비판 없이 그대로 수용하는 지식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* 불필요한 시행착오를 </a:t>
                      </a: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줄일 수 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있으나 시대에 따라 변할 수 있다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간접적 방법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77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권위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(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authority)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에 의한 방법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* 전문가나 지위가 높은 사람의 지식을 인용하는 지식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* 전문가 사이에도 의견이 불일치 할 수 있다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77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(science)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에 의한 방법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* 사물을 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이해하고 행동할 때 과학적 절차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즉 체계적 관찰과 분석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endParaRPr lang="en-US" altLang="ko-KR" sz="1100" dirty="0" smtClean="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 smtClean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  해석과 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일반화의 과정을 통해 산출된 지식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 지식</a:t>
                      </a:r>
                      <a:r>
                        <a:rPr lang="en-US" altLang="ko-KR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)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 방법</a:t>
                      </a:r>
                    </a:p>
                  </a:txBody>
                  <a:tcPr marL="47451" marR="47451" marT="13119" marB="13119" anchor="ctr">
                    <a:lnL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642910" y="1357298"/>
            <a:ext cx="4071966" cy="4286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지식 탐구 방법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40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67544" y="404664"/>
            <a:ext cx="2448272" cy="4320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1.</a:t>
            </a:r>
            <a:r>
              <a:rPr lang="ko-KR" altLang="en-US" dirty="0" smtClean="0"/>
              <a:t>탐색적 조사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1052736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연구문제에 대한 사전지식이 부족한 경우 정보를 얻기 위해 실시하는 예비조사</a:t>
            </a:r>
            <a:r>
              <a:rPr lang="en-US" altLang="ko-KR" dirty="0" smtClean="0"/>
              <a:t>               (</a:t>
            </a:r>
            <a:r>
              <a:rPr lang="ko-KR" altLang="en-US" dirty="0" smtClean="0"/>
              <a:t>융통성 있는 운영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1988840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문헌조사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조사분야에 대한 지식이 부족한 경우 행하는 최초의 조사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관련분야 문헌조사</a:t>
            </a:r>
            <a:r>
              <a:rPr lang="en-US" altLang="ko-KR" dirty="0" smtClean="0"/>
              <a:t>,  </a:t>
            </a:r>
            <a:r>
              <a:rPr lang="ko-KR" altLang="en-US" dirty="0" smtClean="0"/>
              <a:t>가장 빠르고 경제적인 방법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학술지와 통계자료집 같은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자료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전문가 의견조사</a:t>
            </a:r>
            <a:r>
              <a:rPr lang="en-US" altLang="ko-KR" dirty="0" smtClean="0"/>
              <a:t>: (</a:t>
            </a:r>
            <a:r>
              <a:rPr lang="ko-KR" altLang="en-US" dirty="0" smtClean="0"/>
              <a:t>경험자 조사</a:t>
            </a:r>
            <a:r>
              <a:rPr lang="en-US" altLang="ko-KR" dirty="0" smtClean="0"/>
              <a:t>,</a:t>
            </a:r>
            <a:r>
              <a:rPr lang="ko-KR" altLang="en-US" dirty="0" smtClean="0"/>
              <a:t> 파일럿조사</a:t>
            </a:r>
            <a:r>
              <a:rPr lang="en-US" altLang="ko-KR" dirty="0" smtClean="0"/>
              <a:t>) </a:t>
            </a:r>
            <a:r>
              <a:rPr lang="ko-KR" altLang="en-US" dirty="0" smtClean="0"/>
              <a:t>조사분야에 대한  경험과 전문지식을 가지고 있는 사람으로부터 정보를 획득하는 방법</a:t>
            </a:r>
            <a:r>
              <a:rPr lang="en-US" altLang="ko-KR" dirty="0" smtClean="0"/>
              <a:t>/ </a:t>
            </a:r>
            <a:r>
              <a:rPr lang="ko-KR" altLang="en-US" dirty="0" smtClean="0"/>
              <a:t>문헌조사의 보완적인 방법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초점집단면접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전문지식을 보유하고 있는 조사자가 조사 주제에 대해 경험과 식견을 가진 소수 응답자들을 대상으로 자유로운 토론을 통해 필요한 정보를 획득하는 방법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사례조사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연구문제 설정이 빈약하거나 기존 연구자료가 부족할 경우 본 조사상황과 유사한 상황을 찾아내어 분석하여 현 상황에 논리적으로 유추하는 분석방법    </a:t>
            </a:r>
            <a:r>
              <a:rPr lang="en-US" altLang="ko-KR" dirty="0" smtClean="0"/>
              <a:t>(</a:t>
            </a:r>
            <a:r>
              <a:rPr lang="ko-KR" altLang="en-US" dirty="0" smtClean="0"/>
              <a:t>시사적 임시적 결론에 불과하여 추가적인 조사를 통해 가설을 재 검증 해야 한다</a:t>
            </a:r>
            <a:r>
              <a:rPr lang="en-US" altLang="ko-KR" dirty="0" smtClean="0"/>
              <a:t>.)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41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67544" y="404664"/>
            <a:ext cx="2448272" cy="4320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2. </a:t>
            </a:r>
            <a:r>
              <a:rPr lang="ko-KR" altLang="en-US" dirty="0" smtClean="0"/>
              <a:t>기술적 조사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51520" y="2276872"/>
            <a:ext cx="2448272" cy="4320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3. </a:t>
            </a:r>
            <a:r>
              <a:rPr lang="ko-KR" altLang="en-US" dirty="0" smtClean="0"/>
              <a:t>설명적 조사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980728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조사 대상자의</a:t>
            </a:r>
            <a:r>
              <a:rPr lang="en-US" altLang="ko-KR" dirty="0" smtClean="0"/>
              <a:t>(</a:t>
            </a:r>
            <a:r>
              <a:rPr lang="ko-KR" altLang="en-US" dirty="0" smtClean="0"/>
              <a:t>현상이나 모집단의 특성에 대한 분포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발생 빈도 등의 특성</a:t>
            </a:r>
            <a:r>
              <a:rPr lang="en-US" altLang="ko-KR" dirty="0" smtClean="0"/>
              <a:t>) </a:t>
            </a:r>
            <a:r>
              <a:rPr lang="ko-KR" altLang="en-US" dirty="0" smtClean="0"/>
              <a:t>현황을 전체적으로 나타내고 영향 요인 간에 어떠한 관계가 있는지 파악하기 위해 실시하는 조사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47664" y="2780928"/>
            <a:ext cx="6120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어떠한 사실 간의 인과관계</a:t>
            </a:r>
            <a:r>
              <a:rPr lang="en-US" altLang="ko-KR" dirty="0" smtClean="0"/>
              <a:t>(</a:t>
            </a:r>
            <a:r>
              <a:rPr lang="ko-KR" altLang="en-US" dirty="0" smtClean="0"/>
              <a:t>특정 변수가 다른 변수에게 영향을 끼치는 영향의 방향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규명하거나 미래의 사실에 대해 예측하는 조사</a:t>
            </a:r>
            <a:endParaRPr lang="en-US" altLang="ko-KR" dirty="0" smtClean="0"/>
          </a:p>
          <a:p>
            <a:r>
              <a:rPr lang="ko-KR" altLang="en-US" dirty="0" smtClean="0"/>
              <a:t>실험설계에서 실시</a:t>
            </a:r>
            <a:r>
              <a:rPr lang="en-US" altLang="ko-KR" dirty="0" smtClean="0"/>
              <a:t>/ </a:t>
            </a:r>
            <a:r>
              <a:rPr lang="ko-KR" altLang="en-US" dirty="0" err="1" smtClean="0"/>
              <a:t>공변성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시간적 선후관계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외부 설명의 배제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통제성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설명할 수 있어야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4581128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공변성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두 변수가 함께 변화함을 보여주는 것</a:t>
            </a:r>
            <a:endParaRPr lang="en-US" altLang="ko-KR" dirty="0" smtClean="0"/>
          </a:p>
          <a:p>
            <a:r>
              <a:rPr lang="ko-KR" altLang="en-US" dirty="0" smtClean="0"/>
              <a:t>시간적 선후관계</a:t>
            </a:r>
            <a:r>
              <a:rPr lang="en-US" altLang="ko-KR" dirty="0" smtClean="0"/>
              <a:t>: (</a:t>
            </a:r>
            <a:r>
              <a:rPr lang="ko-KR" altLang="en-US" dirty="0" smtClean="0"/>
              <a:t>시간적 우선성</a:t>
            </a:r>
            <a:r>
              <a:rPr lang="en-US" altLang="ko-KR" dirty="0" smtClean="0"/>
              <a:t>)</a:t>
            </a:r>
            <a:r>
              <a:rPr lang="ko-KR" altLang="en-US" dirty="0" smtClean="0"/>
              <a:t>두 변수의 변화에서 무엇이 앞서고            </a:t>
            </a:r>
            <a:endParaRPr lang="en-US" altLang="ko-KR" dirty="0" smtClean="0"/>
          </a:p>
          <a:p>
            <a:r>
              <a:rPr lang="en-US" altLang="ko-KR" dirty="0" smtClean="0"/>
              <a:t>                       </a:t>
            </a:r>
            <a:r>
              <a:rPr lang="ko-KR" altLang="en-US" dirty="0" smtClean="0"/>
              <a:t>무엇이 뒤선다는 것을 보여주는 것</a:t>
            </a:r>
            <a:r>
              <a:rPr lang="en-US" altLang="ko-KR" dirty="0" smtClean="0"/>
              <a:t>(</a:t>
            </a:r>
            <a:r>
              <a:rPr lang="ko-KR" altLang="en-US" dirty="0" smtClean="0"/>
              <a:t>원인 과 결과</a:t>
            </a:r>
            <a:r>
              <a:rPr lang="en-US" altLang="ko-KR" dirty="0" smtClean="0"/>
              <a:t>)</a:t>
            </a:r>
          </a:p>
          <a:p>
            <a:r>
              <a:rPr lang="ko-KR" altLang="en-US" dirty="0" err="1" smtClean="0"/>
              <a:t>통제성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외부설명의 배제</a:t>
            </a:r>
            <a:r>
              <a:rPr lang="en-US" altLang="ko-KR" dirty="0" smtClean="0"/>
              <a:t>): </a:t>
            </a:r>
            <a:r>
              <a:rPr lang="ko-KR" altLang="en-US" dirty="0" smtClean="0"/>
              <a:t>두 변수간에 나타나는 </a:t>
            </a:r>
            <a:r>
              <a:rPr lang="ko-KR" altLang="en-US" dirty="0" err="1" smtClean="0"/>
              <a:t>공변성과</a:t>
            </a:r>
            <a:r>
              <a:rPr lang="ko-KR" altLang="en-US" dirty="0" smtClean="0"/>
              <a:t> 시간적 우선성의 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관계가 제 </a:t>
            </a:r>
            <a:r>
              <a:rPr lang="en-US" altLang="ko-KR" dirty="0" smtClean="0"/>
              <a:t>3</a:t>
            </a:r>
            <a:r>
              <a:rPr lang="ko-KR" altLang="en-US" dirty="0" smtClean="0"/>
              <a:t>의 다른 변수에 의해 유발되는지 여부를 확인하는 것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42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395536" y="332656"/>
            <a:ext cx="2664296" cy="43204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조사시점에 따른 분류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98072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횡단적 조사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일정시점에서 특정 표본이 가지고 있는 특성을 파악하거나 이 특성에 따라 집단을 분류 하는 것</a:t>
            </a:r>
            <a:r>
              <a:rPr lang="en-US" altLang="ko-KR" dirty="0" smtClean="0"/>
              <a:t>/ </a:t>
            </a:r>
            <a:r>
              <a:rPr lang="ko-KR" altLang="en-US" dirty="0" smtClean="0"/>
              <a:t>사회복지 분야에 널리 사용</a:t>
            </a:r>
            <a:r>
              <a:rPr lang="en-US" altLang="ko-KR" dirty="0" smtClean="0"/>
              <a:t>/ </a:t>
            </a:r>
            <a:r>
              <a:rPr lang="ko-KR" altLang="en-US" dirty="0" smtClean="0"/>
              <a:t>표본조사로 반복하지 않음</a:t>
            </a:r>
            <a:r>
              <a:rPr lang="en-US" altLang="ko-KR" dirty="0" smtClean="0"/>
              <a:t>/  </a:t>
            </a:r>
            <a:r>
              <a:rPr lang="ko-KR" altLang="en-US" dirty="0" smtClean="0"/>
              <a:t>인구센서스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각종 여론조사 지역주민 대상 욕구조사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일회성 설문조사 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종단적 조사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시간의 흐름에 따라 조사 대상이나 상황의 변화를 측정하는 것</a:t>
            </a:r>
            <a:r>
              <a:rPr lang="en-US" altLang="ko-KR" dirty="0" smtClean="0"/>
              <a:t>/ </a:t>
            </a:r>
            <a:r>
              <a:rPr lang="ko-KR" altLang="en-US" dirty="0" smtClean="0"/>
              <a:t>일정한 시간 간격을 두고 반복적으로 측정하여 자료를 수집하는 조사방법</a:t>
            </a:r>
            <a:r>
              <a:rPr lang="en-US" altLang="ko-KR" dirty="0" smtClean="0"/>
              <a:t>/ </a:t>
            </a:r>
            <a:r>
              <a:rPr lang="ko-KR" altLang="en-US" dirty="0" smtClean="0"/>
              <a:t>패널조사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경향조사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동년배조사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501008"/>
            <a:ext cx="76328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 패널조사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동일 주제를 동일한 응답자에게 장기간 반복적으로 면접이나 </a:t>
            </a:r>
            <a:endParaRPr lang="en-US" altLang="ko-KR" dirty="0" smtClean="0"/>
          </a:p>
          <a:p>
            <a:r>
              <a:rPr lang="en-US" altLang="ko-KR" dirty="0" smtClean="0"/>
              <a:t>               </a:t>
            </a:r>
            <a:r>
              <a:rPr lang="ko-KR" altLang="en-US" dirty="0" smtClean="0"/>
              <a:t>관찰을 실행하는 조사</a:t>
            </a:r>
            <a:r>
              <a:rPr lang="en-US" altLang="ko-KR" dirty="0" smtClean="0"/>
              <a:t> 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우리학교에 </a:t>
            </a:r>
            <a:r>
              <a:rPr lang="en-US" altLang="ko-KR" sz="1100" dirty="0" smtClean="0"/>
              <a:t>2012</a:t>
            </a:r>
            <a:r>
              <a:rPr lang="ko-KR" altLang="en-US" sz="1100" dirty="0" smtClean="0"/>
              <a:t>년 신입생 </a:t>
            </a:r>
            <a:r>
              <a:rPr lang="en-US" altLang="ko-KR" sz="1100" dirty="0" smtClean="0"/>
              <a:t>100</a:t>
            </a:r>
            <a:r>
              <a:rPr lang="ko-KR" altLang="en-US" sz="1100" dirty="0" smtClean="0"/>
              <a:t>명에 대하여 학과별 만족도를 </a:t>
            </a:r>
            <a:endParaRPr lang="en-US" altLang="ko-KR" sz="1100" dirty="0" smtClean="0"/>
          </a:p>
          <a:p>
            <a:r>
              <a:rPr lang="en-US" altLang="ko-KR" sz="1100" dirty="0" smtClean="0"/>
              <a:t>                        </a:t>
            </a:r>
            <a:r>
              <a:rPr lang="ko-KR" altLang="en-US" sz="1100" dirty="0" smtClean="0"/>
              <a:t>조사하고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년에 한번씩 </a:t>
            </a:r>
            <a:r>
              <a:rPr lang="en-US" altLang="ko-KR" sz="1100" dirty="0" smtClean="0"/>
              <a:t>2</a:t>
            </a:r>
            <a:r>
              <a:rPr lang="ko-KR" altLang="en-US" sz="1100" dirty="0" err="1" smtClean="0"/>
              <a:t>년동안</a:t>
            </a:r>
            <a:r>
              <a:rPr lang="ko-KR" altLang="en-US" sz="1100" dirty="0" smtClean="0"/>
              <a:t> 똑 같은 학생들에게 학과 만족도를 조사하여 만족도가 학년이 올라</a:t>
            </a:r>
            <a:endParaRPr lang="en-US" altLang="ko-KR" sz="1100" dirty="0" smtClean="0"/>
          </a:p>
          <a:p>
            <a:r>
              <a:rPr lang="en-US" altLang="ko-KR" sz="1100" dirty="0" smtClean="0"/>
              <a:t>                        </a:t>
            </a:r>
            <a:r>
              <a:rPr lang="ko-KR" altLang="en-US" sz="1100" dirty="0" smtClean="0"/>
              <a:t>가면서 어떻게 변화하는지 알아보는 조사</a:t>
            </a:r>
            <a:r>
              <a:rPr lang="en-US" altLang="ko-KR" sz="1100" dirty="0" smtClean="0"/>
              <a:t>)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 </a:t>
            </a:r>
            <a:r>
              <a:rPr lang="ko-KR" altLang="en-US" dirty="0" smtClean="0"/>
              <a:t>경향조사</a:t>
            </a:r>
            <a:r>
              <a:rPr lang="en-US" altLang="ko-KR" dirty="0" smtClean="0"/>
              <a:t>: (</a:t>
            </a:r>
            <a:r>
              <a:rPr lang="ko-KR" altLang="en-US" dirty="0" smtClean="0"/>
              <a:t>추세연구</a:t>
            </a:r>
            <a:r>
              <a:rPr lang="en-US" altLang="ko-KR" dirty="0" smtClean="0"/>
              <a:t>): </a:t>
            </a:r>
            <a:r>
              <a:rPr lang="ko-KR" altLang="en-US" dirty="0" smtClean="0"/>
              <a:t>동일한 주제로 장기간 반복적으로 실시하나 응답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자는 매 조사 마다 동일하지 않음</a:t>
            </a:r>
            <a:r>
              <a:rPr lang="en-US" altLang="ko-KR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 </a:t>
            </a:r>
            <a:r>
              <a:rPr lang="ko-KR" altLang="en-US" dirty="0" smtClean="0"/>
              <a:t>동년배조사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코허트연구</a:t>
            </a:r>
            <a:r>
              <a:rPr lang="en-US" altLang="ko-KR" dirty="0" smtClean="0"/>
              <a:t>): </a:t>
            </a:r>
            <a:r>
              <a:rPr lang="ko-KR" altLang="en-US" dirty="0" smtClean="0"/>
              <a:t>동기생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동시경험집단연구로 인구 집단 변화를 </a:t>
            </a:r>
            <a:endParaRPr lang="en-US" altLang="ko-KR" dirty="0" smtClean="0"/>
          </a:p>
          <a:p>
            <a:r>
              <a:rPr lang="en-US" altLang="ko-KR" dirty="0" smtClean="0"/>
              <a:t>            </a:t>
            </a:r>
            <a:r>
              <a:rPr lang="ko-KR" altLang="en-US" dirty="0" smtClean="0"/>
              <a:t>조사</a:t>
            </a:r>
            <a:r>
              <a:rPr lang="en-US" altLang="ko-KR" dirty="0" smtClean="0"/>
              <a:t>/ </a:t>
            </a:r>
            <a:r>
              <a:rPr lang="ko-KR" altLang="en-US" dirty="0" err="1" smtClean="0"/>
              <a:t>일정기간동안</a:t>
            </a:r>
            <a:r>
              <a:rPr lang="ko-KR" altLang="en-US" dirty="0" smtClean="0"/>
              <a:t>  한정된 부분 모집단을 연구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특정경험을 </a:t>
            </a:r>
            <a:endParaRPr lang="en-US" altLang="ko-KR" dirty="0" smtClean="0"/>
          </a:p>
          <a:p>
            <a:r>
              <a:rPr lang="en-US" altLang="ko-KR" dirty="0" smtClean="0"/>
              <a:t>            </a:t>
            </a:r>
            <a:r>
              <a:rPr lang="ko-KR" altLang="en-US" dirty="0" smtClean="0"/>
              <a:t>같이하는 사람들이 갖는 특성에 대해 </a:t>
            </a:r>
            <a:r>
              <a:rPr lang="ko-KR" altLang="en-US" dirty="0" err="1" smtClean="0"/>
              <a:t>두번</a:t>
            </a:r>
            <a:r>
              <a:rPr lang="ko-KR" altLang="en-US" dirty="0" smtClean="0"/>
              <a:t> 이상 다른 시기에</a:t>
            </a:r>
            <a:endParaRPr lang="en-US" altLang="ko-KR" dirty="0" smtClean="0"/>
          </a:p>
          <a:p>
            <a:r>
              <a:rPr lang="en-US" altLang="ko-KR" dirty="0" smtClean="0"/>
              <a:t>           </a:t>
            </a:r>
            <a:r>
              <a:rPr lang="ko-KR" altLang="en-US" dirty="0" smtClean="0"/>
              <a:t> 걸쳐 비교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연구하는 방법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43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467544" y="332656"/>
            <a:ext cx="2664296" cy="43204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자료 형태에 따른 분류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980728"/>
            <a:ext cx="6840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양적 연구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연구 대상의 속성을 가능한 양적으로 표현하고 그들의 관계를 통계분석을 통하여 밝히는 조사</a:t>
            </a:r>
            <a:r>
              <a:rPr lang="en-US" altLang="ko-KR" dirty="0" smtClean="0"/>
              <a:t>/ </a:t>
            </a:r>
            <a:r>
              <a:rPr lang="ko-KR" altLang="en-US" dirty="0" smtClean="0"/>
              <a:t>연역법</a:t>
            </a:r>
            <a:r>
              <a:rPr lang="en-US" altLang="ko-KR" dirty="0" smtClean="0"/>
              <a:t>/ </a:t>
            </a:r>
            <a:r>
              <a:rPr lang="ko-KR" altLang="en-US" dirty="0" smtClean="0"/>
              <a:t>조사결과 일반화 가능</a:t>
            </a:r>
            <a:r>
              <a:rPr lang="en-US" altLang="ko-KR" dirty="0" smtClean="0"/>
              <a:t>/ </a:t>
            </a:r>
            <a:r>
              <a:rPr lang="ko-KR" altLang="en-US" dirty="0" smtClean="0"/>
              <a:t>조사를 객관적으로 수행</a:t>
            </a:r>
            <a:r>
              <a:rPr lang="en-US" altLang="ko-KR" dirty="0" smtClean="0"/>
              <a:t>/ </a:t>
            </a:r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질적 연구</a:t>
            </a:r>
            <a:r>
              <a:rPr lang="en-US" altLang="ko-KR" dirty="0" smtClean="0"/>
              <a:t>: </a:t>
            </a:r>
            <a:r>
              <a:rPr lang="ko-KR" altLang="en-US" dirty="0" smtClean="0"/>
              <a:t>행위자의 언어 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몸짓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행동 등 상황과 환경적 요인들을 현지조사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민속 방법론 등의 방법으로 조사하는 방법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 </a:t>
            </a:r>
            <a:r>
              <a:rPr lang="ko-KR" altLang="en-US" dirty="0" smtClean="0"/>
              <a:t>조사자 준거 틀 사용</a:t>
            </a:r>
            <a:r>
              <a:rPr lang="en-US" altLang="ko-KR" dirty="0" smtClean="0"/>
              <a:t>/ </a:t>
            </a:r>
            <a:r>
              <a:rPr lang="ko-KR" altLang="en-US" dirty="0" smtClean="0"/>
              <a:t>귀납법 사용</a:t>
            </a:r>
            <a:r>
              <a:rPr lang="en-US" altLang="ko-KR" dirty="0" smtClean="0"/>
              <a:t>/ </a:t>
            </a:r>
            <a:r>
              <a:rPr lang="ko-KR" altLang="en-US" dirty="0" smtClean="0"/>
              <a:t>조사결과 일반화 어려움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539552" y="3284984"/>
            <a:ext cx="2664296" cy="43204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통제 정도에 따른 분류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933056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실험실 연구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연구에 관심이 있는 변수 이외에 결과에 영향을 미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</a:t>
            </a:r>
            <a:r>
              <a:rPr lang="ko-KR" altLang="en-US" dirty="0" smtClean="0"/>
              <a:t>칠 수 있는 모든 가능한 다른 변수들의 영향이 최소화 되도록 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</a:t>
            </a:r>
            <a:r>
              <a:rPr lang="ko-KR" altLang="en-US" dirty="0" smtClean="0"/>
              <a:t>연구자가 실험환경을 철저히 통제한 후 연구가 진행되는 것</a:t>
            </a:r>
            <a:r>
              <a:rPr lang="en-US" altLang="ko-KR" dirty="0" smtClean="0"/>
              <a:t>.</a:t>
            </a:r>
          </a:p>
          <a:p>
            <a:pPr marL="342900" indent="-342900"/>
            <a:endParaRPr lang="en-US" altLang="ko-KR" dirty="0" smtClean="0"/>
          </a:p>
          <a:p>
            <a:pPr marL="342900" indent="-342900"/>
            <a:r>
              <a:rPr lang="en-US" altLang="ko-KR" dirty="0" smtClean="0"/>
              <a:t>2. </a:t>
            </a:r>
            <a:r>
              <a:rPr lang="ko-KR" altLang="en-US" dirty="0" smtClean="0"/>
              <a:t>현장 연구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연구자가 임의로  실험환경을 설계하는 실험실 연구와는 달리 실제 환경이나 이에 가까운 상태에서 진행되는 연구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44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467544" y="332656"/>
            <a:ext cx="3672408" cy="43204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통계조사 여부에 따른 분류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052736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전수조사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조사대상이라고 생각되는 모든 부분</a:t>
            </a:r>
            <a:r>
              <a:rPr lang="en-US" altLang="ko-KR" dirty="0" smtClean="0"/>
              <a:t>(</a:t>
            </a:r>
            <a:r>
              <a:rPr lang="ko-KR" altLang="en-US" dirty="0" smtClean="0"/>
              <a:t>모집단 전체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대상으로 하는 조사연구</a:t>
            </a:r>
            <a:r>
              <a:rPr lang="en-US" altLang="ko-KR" dirty="0" smtClean="0"/>
              <a:t>/ </a:t>
            </a:r>
            <a:r>
              <a:rPr lang="ko-KR" altLang="en-US" dirty="0" smtClean="0"/>
              <a:t>정부의 인구조사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표본조사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전수조사가 어려운 경우 모집단의 일부만을 추출하여 모집단 전체를 추정하는 방법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467544" y="2924944"/>
            <a:ext cx="2664296" cy="43204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응용 정도에 따른 분류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573016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순수조사 </a:t>
            </a:r>
            <a:r>
              <a:rPr lang="en-US" altLang="ko-KR" dirty="0" smtClean="0"/>
              <a:t>: (</a:t>
            </a:r>
            <a:r>
              <a:rPr lang="ko-KR" altLang="en-US" dirty="0" smtClean="0"/>
              <a:t>기초조사</a:t>
            </a:r>
            <a:r>
              <a:rPr lang="en-US" altLang="ko-KR" dirty="0" smtClean="0"/>
              <a:t>) </a:t>
            </a:r>
            <a:r>
              <a:rPr lang="ko-KR" altLang="en-US" dirty="0" smtClean="0"/>
              <a:t>순수하게 사회 현상에 대한 지적인 이해와 지식 습득 그 자체만을 획득하기 위해 수행되는 조사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응용조사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조사결과를 직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간접적으로  사회적 현상에 응용함으로써 문제의 해결이나 개선을 위해 수행하는 조사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45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395536" y="404664"/>
            <a:ext cx="3168352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사회복지조사의 윤리성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20486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조사의 윤리적 배경에 대한 역사적 배경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328498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세계대전 독일 나치 실험 </a:t>
            </a:r>
            <a:r>
              <a:rPr lang="ko-KR" altLang="en-US" dirty="0" smtClean="0">
                <a:latin typeface="굴림"/>
                <a:ea typeface="굴림"/>
              </a:rPr>
              <a:t>→ </a:t>
            </a:r>
            <a:r>
              <a:rPr lang="ko-KR" altLang="en-US" dirty="0" err="1" smtClean="0">
                <a:latin typeface="굴림"/>
                <a:ea typeface="굴림"/>
              </a:rPr>
              <a:t>뉘른베르크</a:t>
            </a:r>
            <a:r>
              <a:rPr lang="ko-KR" altLang="en-US" dirty="0" smtClean="0">
                <a:latin typeface="굴림"/>
                <a:ea typeface="굴림"/>
              </a:rPr>
              <a:t> 강령</a:t>
            </a:r>
            <a:endParaRPr lang="en-US" altLang="ko-KR" dirty="0" smtClean="0">
              <a:latin typeface="굴림"/>
              <a:ea typeface="굴림"/>
            </a:endParaRPr>
          </a:p>
          <a:p>
            <a:pPr>
              <a:buFont typeface="Arial" pitchFamily="34" charset="0"/>
              <a:buChar char="•"/>
            </a:pPr>
            <a:endParaRPr lang="en-US" altLang="ko-KR" dirty="0" smtClean="0">
              <a:latin typeface="굴림"/>
              <a:ea typeface="굴림"/>
            </a:endParaRPr>
          </a:p>
          <a:p>
            <a:pPr>
              <a:buFont typeface="Arial" pitchFamily="34" charset="0"/>
              <a:buChar char="•"/>
            </a:pPr>
            <a:endParaRPr lang="en-US" altLang="ko-KR" dirty="0" smtClean="0">
              <a:latin typeface="굴림"/>
              <a:ea typeface="굴림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latin typeface="굴림"/>
                <a:ea typeface="굴림"/>
              </a:rPr>
              <a:t> 1932</a:t>
            </a:r>
            <a:r>
              <a:rPr lang="ko-KR" altLang="en-US" dirty="0" smtClean="0">
                <a:latin typeface="굴림"/>
                <a:ea typeface="굴림"/>
              </a:rPr>
              <a:t>년 미국 </a:t>
            </a:r>
            <a:r>
              <a:rPr lang="en-US" altLang="ko-KR" dirty="0" smtClean="0">
                <a:latin typeface="굴림"/>
                <a:ea typeface="굴림"/>
              </a:rPr>
              <a:t>Alabama</a:t>
            </a:r>
            <a:r>
              <a:rPr lang="ko-KR" altLang="en-US" dirty="0" smtClean="0">
                <a:latin typeface="굴림"/>
                <a:ea typeface="굴림"/>
              </a:rPr>
              <a:t> 주 </a:t>
            </a:r>
            <a:r>
              <a:rPr lang="en-US" altLang="ko-KR" dirty="0" smtClean="0">
                <a:latin typeface="굴림"/>
                <a:ea typeface="굴림"/>
              </a:rPr>
              <a:t>Macon </a:t>
            </a:r>
            <a:r>
              <a:rPr lang="ko-KR" altLang="en-US" dirty="0" err="1" smtClean="0">
                <a:latin typeface="굴림"/>
                <a:ea typeface="굴림"/>
              </a:rPr>
              <a:t>카운티에서</a:t>
            </a:r>
            <a:r>
              <a:rPr lang="ko-KR" altLang="en-US" dirty="0" smtClean="0">
                <a:latin typeface="굴림"/>
                <a:ea typeface="굴림"/>
              </a:rPr>
              <a:t> 시작된 </a:t>
            </a:r>
            <a:r>
              <a:rPr lang="en-US" altLang="ko-KR" dirty="0" smtClean="0">
                <a:latin typeface="굴림"/>
                <a:ea typeface="굴림"/>
              </a:rPr>
              <a:t>Tuskegee </a:t>
            </a:r>
            <a:r>
              <a:rPr lang="ko-KR" altLang="en-US" dirty="0" smtClean="0">
                <a:latin typeface="굴림"/>
                <a:ea typeface="굴림"/>
              </a:rPr>
              <a:t>매독연구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05273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의의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인간을 대상으로 하는 조사 연구의 윤리적 의미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46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395536" y="404664"/>
            <a:ext cx="4320480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사회복지조사의 윤리적 쟁점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412776"/>
            <a:ext cx="66247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자발적 참여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연구에 참여자 동의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연구결과 통지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참여자에 대한 무해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개인의 신상정보 침해 받지 않게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익명성과 </a:t>
            </a:r>
            <a:r>
              <a:rPr lang="ko-KR" altLang="en-US" dirty="0" err="1" smtClean="0"/>
              <a:t>비빌성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개인 사생활 보호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대상자들을 속이는 것</a:t>
            </a:r>
            <a:r>
              <a:rPr lang="en-US" altLang="ko-KR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치료의 거부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보상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보상에 대한 논란 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과도한 보상은 피해야 한다</a:t>
            </a:r>
            <a:r>
              <a:rPr lang="en-US" altLang="ko-KR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분석과 보고</a:t>
            </a:r>
            <a:r>
              <a:rPr lang="en-US" altLang="ko-KR" dirty="0" smtClean="0"/>
              <a:t>: </a:t>
            </a:r>
            <a:r>
              <a:rPr lang="ko-KR" altLang="en-US" dirty="0" smtClean="0"/>
              <a:t>후속 연구의 시행착오를 줄일 수 있도록 연구자 자신이 수행한 연구 약점을 솔직히 밝혀야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47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395536" y="3645024"/>
            <a:ext cx="4320480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해결방법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4437112"/>
            <a:ext cx="6048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연구자의 자체 판단 및 전문가 조언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윤리위원회 검토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기존 윤리 기준 참조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395536" y="404664"/>
            <a:ext cx="4320480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사회복지조사의 잠재적 윤리문제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1124744"/>
            <a:ext cx="64087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속임수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치료의 거부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보상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48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395536" y="404664"/>
            <a:ext cx="4320480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사회복지조사의 한계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33123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조사대상에 의한 제한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경험적 인식의 제한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시간적</a:t>
            </a: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•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지리적</a:t>
            </a: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•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비용적 제한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개인의 가치와 선호의 차이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사회적 요인에 의한 제한</a:t>
            </a:r>
            <a:endParaRPr lang="ko-KR" altLang="en-US" b="1" dirty="0"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9952" y="1124744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인간을 대상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윤리적</a:t>
            </a:r>
            <a:r>
              <a:rPr lang="en-US" altLang="ko-KR" dirty="0" smtClean="0"/>
              <a:t> </a:t>
            </a:r>
            <a:r>
              <a:rPr lang="ko-KR" altLang="en-US" dirty="0" smtClean="0"/>
              <a:t>통제나 조작 불가능</a:t>
            </a:r>
            <a:r>
              <a:rPr lang="en-US" altLang="ko-KR" dirty="0" smtClean="0"/>
              <a:t>/ </a:t>
            </a:r>
            <a:r>
              <a:rPr lang="ko-KR" altLang="en-US" dirty="0" smtClean="0"/>
              <a:t>사회문화적 특성을 고려해야 하므로 접근이 어려움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2204864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동일한 사건이라도 연구자 개인 인식방법의 차이로 서로 다르게 인식 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55976" y="2924944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제한된 기간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한정된 지역 내에서 진행됨으로 정보의 질적  완벽성 문제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대표성 문제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전문성이 요구되는 연구를 위해 전문조사원을 이용할 경우 인건비문제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9992" y="4365104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연구자의 개인적 가치가 조사과정에 영향을 미칠 가능성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55976" y="5229200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다양한 사회적 요인에 의한 제한</a:t>
            </a:r>
            <a:r>
              <a:rPr lang="en-US" altLang="ko-KR" dirty="0" smtClean="0"/>
              <a:t>/</a:t>
            </a:r>
          </a:p>
          <a:p>
            <a:r>
              <a:rPr lang="ko-KR" altLang="en-US" dirty="0" smtClean="0"/>
              <a:t>학문적으로 우수하더라도 수용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거부되기도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49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404664"/>
            <a:ext cx="4824536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03  </a:t>
            </a:r>
            <a:r>
              <a:rPr lang="ko-KR" altLang="en-US" dirty="0" smtClean="0"/>
              <a:t>조사연구의 과정과 가설검증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628800"/>
            <a:ext cx="5760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사회복지 조사의 과정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연구문제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가설과 가설검증</a:t>
            </a: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문헌연구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357158" y="357166"/>
            <a:ext cx="6572296" cy="4286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일상적인 지식 탐구 과정에서 범할 수 있는 오류</a:t>
            </a:r>
            <a:endParaRPr lang="ko-KR" alt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85720" y="1000108"/>
          <a:ext cx="8715435" cy="5069664"/>
        </p:xfrm>
        <a:graphic>
          <a:graphicData uri="http://schemas.openxmlformats.org/drawingml/2006/table">
            <a:tbl>
              <a:tblPr/>
              <a:tblGrid>
                <a:gridCol w="928694"/>
                <a:gridCol w="571504"/>
                <a:gridCol w="7215237"/>
              </a:tblGrid>
              <a:tr h="117924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1.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부정확한 관찰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비과학적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일상생활에서의 관찰은 자신의 관점에서 무의식적으로 이루어지기 때문에 부정확한 관찰이 되기 쉽다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의식적인 활동이며 의식적으로 관찰을 하기 때문에 관찰에서 범하는 오류를 줄일 수 있다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24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2.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과도한 일반화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비과학적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소수의 사례를 가지고 일반적인 사실로 받아들일 때의 오류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충분한 표본을 사용함으로써 과도한 일반화를 예방한다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6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3.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선별적인 관찰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비과학적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현상의 사례들을 관찰할 때 자신의 선입관에 부합하는 사례가 다른 사례보다 더 두드러지게 관찰되는 것을 말하며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과도한 일반화에서 비롯되는 경우가 많다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관찰이 이루어지기 전 조사설계를 통해 관찰의 수와 종류를 미리 꼼꼼하게 설명함으로써 선별적 관찰이 이루어지지 않도록 조치하며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어떤 연구가 연구결과를 반박하는 사례를 고려하지 않고 간과했을 때 연구자들 간의 피드백 조언을 통해 이를 바로 잡아 줄수 있다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4.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꾸며낸 지식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편견을 가진 대상이 자신의 기대와는 다르게 행동하거나 나타날 때 이를 부정하기 위한 정보를 스스로 조작하거나 왜곡하는 경우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5.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사후가설 설정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(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사후소급가설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)</a:t>
                      </a:r>
                      <a:endParaRPr lang="ko-KR" altLang="en-US" sz="90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 방법에서는 가설을 설정한 후 관찰을 통해 해당 가설의 진위를 확인하지만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이와 반대로 사실에 대한 관찰이 이루어진 후 가설을 설정하거나 사실을 관찰하면서 자신의 추론을 뒤쫓아 가설이 옳다고 입증하려는 것을 사후발생적 가설이라 한다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24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6.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비논리적 추론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비과학적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논리적 근거가 명확하지 않은 추론이다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연역법이나 귀납법과 같은 논리체계를 명백하게 사용하여 비논리적 추론을 피해간다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6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7.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현상을 이해할 때 자아가 </a:t>
                      </a:r>
                      <a:r>
                        <a:rPr lang="ko-KR" altLang="en-US" sz="900" dirty="0" smtClean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개입</a:t>
                      </a:r>
                      <a:endParaRPr lang="ko-KR" altLang="en-US" sz="900" dirty="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비과학적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자신의 명예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체면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권위 등을 손상시킨다고 생각되는 사실을 이해할 때는 현상을 이해하는 과정에 자신의 감정이나 가치가 개입되기 쉽다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가치중립적인 객관적 연구를 지향한다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6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8. </a:t>
                      </a: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탐구의 </a:t>
                      </a:r>
                      <a:r>
                        <a:rPr lang="ko-KR" altLang="en-US" sz="900" dirty="0" smtClean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성급한</a:t>
                      </a:r>
                      <a:endParaRPr lang="en-US" altLang="ko-KR" sz="900" dirty="0" smtClean="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 smtClean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      종료</a:t>
                      </a:r>
                      <a:endParaRPr lang="ko-KR" altLang="en-US" sz="900" dirty="0">
                        <a:solidFill>
                          <a:srgbClr val="000000"/>
                        </a:solidFill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비과학적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탐구의 결과가 주는 의미가 연구자 자신이나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지배권력자에게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자신의 연구를 지원해주는 조직에게 부정적인 영향을 줄 수 있다고 예측되면 연구를 신중히 검토하지 않고 성급하게 결론을 내리는 겨우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어떤 현상에 대해 “이미 이해되었다”라고 성급히 연구를 종결하지 않고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언제나 과학의 결론은 수정 가능성이 있다고 개방해 둔다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즉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,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연구는 종결되는 것이 아니며 지금 내 연구의 결론은 언제라도 뒤집힐 수 있음을 인정한다는 것이다</a:t>
                      </a: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24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9 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신비화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비과학적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이해할 수 없는 현상을 초자연적 현상이라고 간주하거나 신비한 원인의 탓으로 돌리는 것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과학적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현상이 실제로 알 수 있는 것인지 아닌지를 떠나 사람이 해당 현상을 이해하는 것은 궁극적으로 불가능한 것이라고 하면서 탐구를 중단하게 만든다</a:t>
                      </a:r>
                      <a:r>
                        <a:rPr lang="en-US" altLang="ko-KR" sz="900" dirty="0">
                          <a:solidFill>
                            <a:srgbClr val="000000"/>
                          </a:solidFill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</a:txBody>
                  <a:tcPr marL="27312" marR="27312" marT="7551" marB="755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50</a:t>
            </a:fld>
            <a:endParaRPr lang="ko-KR" altLang="en-US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11560" y="1340768"/>
          <a:ext cx="7920882" cy="4680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40294"/>
                <a:gridCol w="2640294"/>
                <a:gridCol w="2640294"/>
              </a:tblGrid>
              <a:tr h="5850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 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</a:tr>
              <a:tr h="5850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문제의 제기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문제의 제기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문제의 제기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5850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문헌고찰</a:t>
                      </a:r>
                      <a:endParaRPr lang="ko-KR" alt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조사 설계</a:t>
                      </a:r>
                      <a:endParaRPr lang="ko-KR" alt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조사의 설계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5850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조사의 설계</a:t>
                      </a:r>
                      <a:endParaRPr lang="ko-KR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</a:tr>
              <a:tr h="5850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조작화</a:t>
                      </a:r>
                      <a:endParaRPr lang="ko-KR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</a:tr>
              <a:tr h="5850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자료수집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자료수집</a:t>
                      </a:r>
                      <a:endParaRPr lang="ko-KR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자료수집 및 분석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5850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자료분석 및 해석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자료분석</a:t>
                      </a:r>
                      <a:endParaRPr lang="ko-KR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</a:tr>
              <a:tr h="5850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조사보고서 작성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조사보고서 작성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조사보고서 작성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모서리가 둥근 직사각형 5"/>
          <p:cNvSpPr/>
          <p:nvPr/>
        </p:nvSpPr>
        <p:spPr>
          <a:xfrm>
            <a:off x="683568" y="620688"/>
            <a:ext cx="3528392" cy="50405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조사 과정의 유형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51</a:t>
            </a:fld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683568" y="404664"/>
            <a:ext cx="4032448" cy="57606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1. </a:t>
            </a:r>
            <a:r>
              <a:rPr lang="ko-KR" altLang="en-US" dirty="0" smtClean="0"/>
              <a:t>사회복지조사의 과정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971600" y="1916832"/>
            <a:ext cx="1440160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문제제기</a:t>
            </a:r>
            <a:endParaRPr lang="ko-KR" altLang="en-US" sz="1600" dirty="0"/>
          </a:p>
        </p:txBody>
      </p:sp>
      <p:sp>
        <p:nvSpPr>
          <p:cNvPr id="6" name="타원 5"/>
          <p:cNvSpPr/>
          <p:nvPr/>
        </p:nvSpPr>
        <p:spPr>
          <a:xfrm>
            <a:off x="2867811" y="1916832"/>
            <a:ext cx="1440160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조사설계</a:t>
            </a:r>
            <a:endParaRPr lang="ko-KR" altLang="en-US" sz="1600" dirty="0"/>
          </a:p>
        </p:txBody>
      </p:sp>
      <p:sp>
        <p:nvSpPr>
          <p:cNvPr id="7" name="타원 6"/>
          <p:cNvSpPr/>
          <p:nvPr/>
        </p:nvSpPr>
        <p:spPr>
          <a:xfrm>
            <a:off x="4764022" y="1916832"/>
            <a:ext cx="1440160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자료수집</a:t>
            </a:r>
            <a:endParaRPr lang="ko-KR" altLang="en-US" sz="1600" dirty="0"/>
          </a:p>
        </p:txBody>
      </p:sp>
      <p:sp>
        <p:nvSpPr>
          <p:cNvPr id="8" name="타원 7"/>
          <p:cNvSpPr/>
          <p:nvPr/>
        </p:nvSpPr>
        <p:spPr>
          <a:xfrm>
            <a:off x="6660232" y="1916832"/>
            <a:ext cx="1440160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자료분석</a:t>
            </a:r>
            <a:endParaRPr lang="ko-KR" altLang="en-US" sz="16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355976" y="3356992"/>
            <a:ext cx="3816424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결과 해석 및 보고</a:t>
            </a:r>
            <a:endParaRPr lang="ko-KR" altLang="en-US" dirty="0"/>
          </a:p>
        </p:txBody>
      </p:sp>
      <p:sp>
        <p:nvSpPr>
          <p:cNvPr id="11" name="오른쪽 화살표 10"/>
          <p:cNvSpPr/>
          <p:nvPr/>
        </p:nvSpPr>
        <p:spPr>
          <a:xfrm>
            <a:off x="2483768" y="2060848"/>
            <a:ext cx="288032" cy="2880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오른쪽 화살표 12"/>
          <p:cNvSpPr/>
          <p:nvPr/>
        </p:nvSpPr>
        <p:spPr>
          <a:xfrm>
            <a:off x="6300192" y="2060848"/>
            <a:ext cx="288032" cy="2880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오른쪽 화살표 13"/>
          <p:cNvSpPr/>
          <p:nvPr/>
        </p:nvSpPr>
        <p:spPr>
          <a:xfrm>
            <a:off x="4355976" y="2060848"/>
            <a:ext cx="288032" cy="2880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아래쪽 화살표 14"/>
          <p:cNvSpPr/>
          <p:nvPr/>
        </p:nvSpPr>
        <p:spPr>
          <a:xfrm>
            <a:off x="7236296" y="2636912"/>
            <a:ext cx="360040" cy="5040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위로 굽은 화살표 15"/>
          <p:cNvSpPr/>
          <p:nvPr/>
        </p:nvSpPr>
        <p:spPr>
          <a:xfrm flipH="1">
            <a:off x="1547664" y="2852936"/>
            <a:ext cx="2304256" cy="1008112"/>
          </a:xfrm>
          <a:prstGeom prst="bent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339752" y="4653136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조사연구의 </a:t>
            </a:r>
            <a:r>
              <a:rPr lang="en-US" altLang="ko-KR" dirty="0" smtClean="0"/>
              <a:t>5</a:t>
            </a:r>
            <a:r>
              <a:rPr lang="ko-KR" altLang="en-US" dirty="0" smtClean="0"/>
              <a:t>단계 과정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52</a:t>
            </a:fld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39552" y="836711"/>
          <a:ext cx="8208912" cy="489654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88232"/>
                <a:gridCol w="6120680"/>
              </a:tblGrid>
              <a:tr h="5719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조사과정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내 용</a:t>
                      </a:r>
                      <a:endParaRPr lang="ko-KR" altLang="en-US" dirty="0"/>
                    </a:p>
                  </a:txBody>
                  <a:tcPr/>
                </a:tc>
              </a:tr>
              <a:tr h="8931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문제제기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(formulation of problem)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연구주제의 설정하고 그 목적을 구체화 한다</a:t>
                      </a:r>
                      <a:r>
                        <a:rPr lang="en-US" altLang="ko-KR" sz="1600" dirty="0" smtClean="0"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연구 문제가 선정되면 연구의 모형을 구상하고 구체적인 가설을 설정한다</a:t>
                      </a:r>
                      <a:r>
                        <a:rPr lang="en-US" altLang="ko-KR" sz="1600" dirty="0" smtClean="0"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  <a:endParaRPr lang="ko-KR" altLang="en-US" sz="16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8226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조사설계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(research</a:t>
                      </a:r>
                      <a:r>
                        <a:rPr lang="en-US" altLang="ko-KR" sz="1100" baseline="0" dirty="0" smtClean="0"/>
                        <a:t> design)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연구문제에서</a:t>
                      </a:r>
                      <a:r>
                        <a:rPr lang="en-US" altLang="ko-KR" sz="1600" dirty="0" smtClean="0"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도출된 조사문제에 접근하기 위한 조사과정을 설계</a:t>
                      </a:r>
                      <a:endParaRPr lang="ko-KR" altLang="en-US" sz="16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8226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자료수집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(data collection)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조사 대상자의 문제 상황이나 욕구를 발견해 내는 기본적인 방법</a:t>
                      </a:r>
                      <a:endParaRPr lang="ko-KR" altLang="en-US" sz="16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8931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자료분석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(data</a:t>
                      </a:r>
                      <a:r>
                        <a:rPr lang="en-US" altLang="ko-KR" sz="1100" baseline="0" dirty="0" smtClean="0"/>
                        <a:t> analysis)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수집된</a:t>
                      </a:r>
                      <a:r>
                        <a:rPr lang="en-US" altLang="ko-KR" sz="1600" dirty="0" smtClean="0"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자료의 편집</a:t>
                      </a:r>
                      <a:r>
                        <a:rPr lang="en-US" altLang="ko-KR" sz="16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부호화</a:t>
                      </a:r>
                      <a:r>
                        <a:rPr lang="en-US" altLang="ko-KR" sz="16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통계적 기법 등을 통하여 논리적인 자료로 만들어 자료를 분석</a:t>
                      </a:r>
                      <a:endParaRPr lang="ko-KR" altLang="en-US" sz="16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8931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결과해석 및 보고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(reporting)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분석된 자료를 토대로 조사결과가 연구되고 있는 영역 내의 동일한 조건에서 적용가능 할 수 있도록  일반화하여 기술하는 것</a:t>
                      </a:r>
                      <a:r>
                        <a:rPr lang="en-US" altLang="ko-KR" sz="1600" dirty="0" smtClean="0"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  <a:endParaRPr lang="ko-KR" altLang="en-US" sz="16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53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83568" y="620688"/>
            <a:ext cx="3672408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2) </a:t>
            </a:r>
            <a:r>
              <a:rPr lang="ko-KR" altLang="en-US" dirty="0" smtClean="0"/>
              <a:t>연구계획서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선택된 연구문제의 해답을 얻기 위하여 작성하는 것으로 계획에 따라 문제해결에 해답을 도출하는 데 필요한 증거를 수집할 수 있는 연구의 절차와 방법을  기술한 계획서를 말한다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54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11560" y="332656"/>
            <a:ext cx="4176464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2) </a:t>
            </a:r>
            <a:r>
              <a:rPr lang="ko-KR" altLang="en-US" dirty="0" smtClean="0"/>
              <a:t>연구계획서 구성요소와 작성방법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052736"/>
            <a:ext cx="80648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연구제목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연구내용의 전반적인  면을 나타낼 수 있어야 하며   부제목을 이용하여 연구의 핵심을 구체적으로 전달할 수도 있다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연구의 목적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연구의 필요성과 중요성이 서술 되어야 한다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                      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연구를 왜 해야 하는지의 문제제기와 정당성이 제시되어야 하고 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                       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알고자 하는 결과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목적이 명시되어야 한다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342900" indent="-342900"/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3.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연구의 배경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왜 연구를 해야 하였고  선행연구를 분석하고 논의하여 연구주제와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                     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관련하여 어느 정도 연구되었고  결과물 들을 분석하고 어떤 연구 방법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                     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들이 수행되었는지를 분석한다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342900" indent="-342900"/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4.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연구방법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연구의 목적을 달성하기 위한  연구수행 방법들을 기술한다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342900" indent="-342900"/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5.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연구결과에 대한 기대효과 및 활용방안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:</a:t>
            </a: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          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연구결과의 중요성과 연구결과에 의해 얻어진 정보가 어떻게 복지정책 등에 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         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반영될 수 있는지에 대한 </a:t>
            </a:r>
            <a:r>
              <a:rPr lang="ko-KR" altLang="en-US" sz="1600" dirty="0" err="1" smtClean="0">
                <a:latin typeface="굴림" pitchFamily="50" charset="-127"/>
                <a:ea typeface="굴림" pitchFamily="50" charset="-127"/>
              </a:rPr>
              <a:t>활용성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 및 효용성을 제시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342900" indent="-342900"/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6.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참고문헌</a:t>
            </a:r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일정형식에 따라 본문에서 인용한 국내</a:t>
            </a:r>
            <a:r>
              <a:rPr lang="en-US" altLang="ko-KR" sz="1600" dirty="0" smtClean="0">
                <a:latin typeface="굴림"/>
                <a:ea typeface="굴림"/>
              </a:rPr>
              <a:t>•</a:t>
            </a:r>
            <a:r>
              <a:rPr lang="ko-KR" altLang="en-US" sz="1600" dirty="0" smtClean="0">
                <a:latin typeface="굴림"/>
                <a:ea typeface="굴림"/>
              </a:rPr>
              <a:t>외의 문헌을 가나다 내지</a:t>
            </a:r>
            <a:endParaRPr lang="en-US" altLang="ko-KR" sz="1600" dirty="0" smtClean="0">
              <a:latin typeface="굴림"/>
              <a:ea typeface="굴림"/>
            </a:endParaRPr>
          </a:p>
          <a:p>
            <a:pPr marL="342900" indent="-342900"/>
            <a:r>
              <a:rPr lang="en-US" altLang="ko-KR" sz="1600" dirty="0" smtClean="0">
                <a:latin typeface="굴림"/>
                <a:ea typeface="굴림"/>
              </a:rPr>
              <a:t>                 </a:t>
            </a:r>
            <a:r>
              <a:rPr lang="ko-KR" altLang="en-US" sz="1600" dirty="0" smtClean="0">
                <a:latin typeface="굴림"/>
                <a:ea typeface="굴림"/>
              </a:rPr>
              <a:t> 알파벳 순으로 열거한다</a:t>
            </a:r>
            <a:r>
              <a:rPr lang="en-US" altLang="ko-KR" sz="1600" dirty="0" smtClean="0">
                <a:latin typeface="굴림"/>
                <a:ea typeface="굴림"/>
              </a:rPr>
              <a:t>.</a:t>
            </a:r>
          </a:p>
          <a:p>
            <a:pPr marL="342900" indent="-342900"/>
            <a:endParaRPr lang="en-US" altLang="ko-KR" sz="1600" dirty="0" smtClean="0">
              <a:latin typeface="굴림"/>
              <a:ea typeface="굴림"/>
            </a:endParaRPr>
          </a:p>
          <a:p>
            <a:pPr marL="342900" indent="-342900"/>
            <a:r>
              <a:rPr lang="en-US" altLang="ko-KR" sz="1600" dirty="0" smtClean="0">
                <a:latin typeface="굴림"/>
                <a:ea typeface="굴림"/>
              </a:rPr>
              <a:t>7. </a:t>
            </a:r>
            <a:r>
              <a:rPr lang="ko-KR" altLang="en-US" sz="1600" dirty="0" smtClean="0">
                <a:latin typeface="굴림"/>
                <a:ea typeface="굴림"/>
              </a:rPr>
              <a:t>연구추진일정</a:t>
            </a:r>
            <a:r>
              <a:rPr lang="en-US" altLang="ko-KR" sz="1600" dirty="0" smtClean="0">
                <a:latin typeface="굴림"/>
                <a:ea typeface="굴림"/>
              </a:rPr>
              <a:t>: </a:t>
            </a:r>
            <a:endParaRPr lang="ko-KR" altLang="en-US" sz="1600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55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83568" y="620688"/>
            <a:ext cx="2016224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활용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196752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연구계획서가 작성되면 계획서를 토대로 관련분야 전문가의 평가와 조언을 받아 좋은 연구결과를 얻는 방법을 찾는 것이 바람직하다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683568" y="4365104"/>
            <a:ext cx="2016224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4) </a:t>
            </a:r>
            <a:r>
              <a:rPr lang="ko-KR" altLang="en-US" dirty="0" smtClean="0"/>
              <a:t>예산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611560" y="2564904"/>
            <a:ext cx="2232248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3) </a:t>
            </a:r>
            <a:r>
              <a:rPr lang="ko-KR" altLang="en-US" dirty="0" smtClean="0"/>
              <a:t>조사일정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56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83568" y="620688"/>
            <a:ext cx="3672408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5) </a:t>
            </a:r>
            <a:r>
              <a:rPr lang="ko-KR" altLang="en-US" dirty="0" smtClean="0"/>
              <a:t>분석단위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34076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무엇을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누구를 연구할 것인가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?</a:t>
            </a: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연구자가 서술하거나 설명하고자 하는 초점이 되는 대상이나 요소를 말한다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827584" y="3140968"/>
          <a:ext cx="7992888" cy="26642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0200"/>
                <a:gridCol w="6192688"/>
              </a:tblGrid>
              <a:tr h="5328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분석단위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   </a:t>
                      </a:r>
                      <a:r>
                        <a:rPr lang="ko-KR" altLang="en-US" dirty="0" smtClean="0"/>
                        <a:t>내용</a:t>
                      </a:r>
                      <a:endParaRPr lang="ko-KR" altLang="en-US" dirty="0"/>
                    </a:p>
                  </a:txBody>
                  <a:tcPr/>
                </a:tc>
              </a:tr>
              <a:tr h="5328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개인</a:t>
                      </a:r>
                      <a:endParaRPr lang="ko-KR" altLang="en-US" sz="16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클라이언트의 개인적 속성이나 지역사회 주민의 욕구조사를 하는 경우</a:t>
                      </a:r>
                      <a:endParaRPr lang="ko-KR" altLang="en-US" sz="12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5328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집단</a:t>
                      </a:r>
                      <a:endParaRPr lang="ko-KR" altLang="en-US" sz="16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부부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또래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동아리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읍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면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200" dirty="0" err="1" smtClean="0">
                          <a:latin typeface="굴림" pitchFamily="50" charset="-127"/>
                          <a:ea typeface="굴림" pitchFamily="50" charset="-127"/>
                        </a:rPr>
                        <a:t>동단위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시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도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국가 등</a:t>
                      </a:r>
                      <a:endParaRPr lang="en-US" altLang="ko-KR" sz="12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집단구성원을 분석조사를 하면 미시조사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  <a:r>
                        <a:rPr lang="en-US" altLang="ko-KR" sz="1200" baseline="0" dirty="0" smtClean="0"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집단자체를 분석단위로 하면 거시조사</a:t>
                      </a:r>
                      <a:endParaRPr lang="ko-KR" altLang="en-US" sz="12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5328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공식적 사회조직</a:t>
                      </a:r>
                      <a:endParaRPr lang="ko-KR" altLang="en-US" sz="16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지역사회복지관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시설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학교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교회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시민단체 등</a:t>
                      </a:r>
                      <a:endParaRPr lang="ko-KR" altLang="en-US" sz="12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5328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굴림" pitchFamily="50" charset="-127"/>
                          <a:ea typeface="굴림" pitchFamily="50" charset="-127"/>
                        </a:rPr>
                        <a:t>사회적 가공물</a:t>
                      </a:r>
                      <a:endParaRPr lang="ko-KR" altLang="en-US" sz="16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신문의 사설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도서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그림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대중음악</a:t>
                      </a:r>
                      <a:r>
                        <a:rPr lang="en-US" altLang="ko-KR" sz="1200" dirty="0" smtClean="0">
                          <a:latin typeface="굴림" pitchFamily="50" charset="-127"/>
                          <a:ea typeface="굴림" pitchFamily="50" charset="-127"/>
                        </a:rPr>
                        <a:t>. </a:t>
                      </a:r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인터넷 등 사회적 존재에 의해 가공된 행위나</a:t>
                      </a:r>
                      <a:endParaRPr lang="en-US" altLang="ko-KR" sz="1200" dirty="0" smtClean="0"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ko-KR" altLang="en-US" sz="1200" dirty="0" smtClean="0">
                          <a:latin typeface="굴림" pitchFamily="50" charset="-127"/>
                          <a:ea typeface="굴림" pitchFamily="50" charset="-127"/>
                        </a:rPr>
                        <a:t>  결과를 분석</a:t>
                      </a:r>
                      <a:endParaRPr lang="ko-KR" altLang="en-US" sz="12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모서리가 둥근 직사각형 5"/>
          <p:cNvSpPr/>
          <p:nvPr/>
        </p:nvSpPr>
        <p:spPr>
          <a:xfrm>
            <a:off x="827584" y="2348880"/>
            <a:ext cx="3024336" cy="43204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분석단위의 종류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57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39552" y="476672"/>
            <a:ext cx="3816424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분석단위와 관련된 오류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67544" y="1397000"/>
          <a:ext cx="7632848" cy="491232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74799"/>
                <a:gridCol w="5558049"/>
              </a:tblGrid>
              <a:tr h="10051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동녘M" pitchFamily="18" charset="-127"/>
                          <a:ea typeface="HY동녘M" pitchFamily="18" charset="-127"/>
                        </a:rPr>
                        <a:t>오류의 종류</a:t>
                      </a:r>
                      <a:endParaRPr lang="ko-KR" altLang="en-US" dirty="0"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HY동녘M" pitchFamily="18" charset="-127"/>
                          <a:ea typeface="HY동녘M" pitchFamily="18" charset="-127"/>
                        </a:rPr>
                        <a:t>내용</a:t>
                      </a:r>
                      <a:endParaRPr lang="ko-KR" altLang="en-US" dirty="0"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anchor="ctr"/>
                </a:tc>
              </a:tr>
              <a:tr h="12101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동녘M" pitchFamily="18" charset="-127"/>
                          <a:ea typeface="HY동녘M" pitchFamily="18" charset="-127"/>
                        </a:rPr>
                        <a:t>생태학적 오류</a:t>
                      </a:r>
                      <a:endParaRPr lang="ko-KR" altLang="en-US" dirty="0"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smtClean="0">
                          <a:latin typeface="HY동녘M" pitchFamily="18" charset="-127"/>
                          <a:ea typeface="HY동녘M" pitchFamily="18" charset="-127"/>
                        </a:rPr>
                        <a:t>-</a:t>
                      </a:r>
                      <a:r>
                        <a:rPr lang="ko-KR" altLang="en-US" sz="1600" smtClean="0">
                          <a:latin typeface="HY동녘M" pitchFamily="18" charset="-127"/>
                          <a:ea typeface="HY동녘M" pitchFamily="18" charset="-127"/>
                        </a:rPr>
                        <a:t>집단을 분석단위로 한 조사결과에 기초해 개인들에 </a:t>
                      </a:r>
                      <a:endParaRPr lang="en-US" altLang="ko-KR" sz="1600" smtClean="0"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latinLnBrk="1"/>
                      <a:r>
                        <a:rPr lang="en-US" altLang="ko-KR" sz="1600" smtClean="0">
                          <a:latin typeface="HY동녘M" pitchFamily="18" charset="-127"/>
                          <a:ea typeface="HY동녘M" pitchFamily="18" charset="-127"/>
                        </a:rPr>
                        <a:t>   </a:t>
                      </a:r>
                      <a:r>
                        <a:rPr lang="ko-KR" altLang="en-US" sz="1600" smtClean="0">
                          <a:latin typeface="HY동녘M" pitchFamily="18" charset="-127"/>
                          <a:ea typeface="HY동녘M" pitchFamily="18" charset="-127"/>
                        </a:rPr>
                        <a:t>대한 결론을 내리는 오류</a:t>
                      </a:r>
                      <a:r>
                        <a:rPr lang="en-US" altLang="ko-KR" sz="1600" smtClean="0">
                          <a:latin typeface="HY동녘M" pitchFamily="18" charset="-127"/>
                          <a:ea typeface="HY동녘M" pitchFamily="18" charset="-127"/>
                        </a:rPr>
                        <a:t>. </a:t>
                      </a:r>
                    </a:p>
                    <a:p>
                      <a:pPr latinLnBrk="1"/>
                      <a:r>
                        <a:rPr lang="en-US" altLang="ko-KR" sz="1600" smtClean="0">
                          <a:latin typeface="HY동녘M" pitchFamily="18" charset="-127"/>
                          <a:ea typeface="HY동녘M" pitchFamily="18" charset="-127"/>
                        </a:rPr>
                        <a:t>-</a:t>
                      </a:r>
                      <a:r>
                        <a:rPr lang="ko-KR" altLang="en-US" sz="1600" smtClean="0">
                          <a:latin typeface="HY동녘M" pitchFamily="18" charset="-127"/>
                          <a:ea typeface="HY동녘M" pitchFamily="18" charset="-127"/>
                        </a:rPr>
                        <a:t>집단을 대상으로 한 조사결과에  근거해서 개인에 </a:t>
                      </a:r>
                      <a:endParaRPr lang="en-US" altLang="ko-KR" sz="1600" smtClean="0"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latinLnBrk="1"/>
                      <a:r>
                        <a:rPr lang="en-US" altLang="ko-KR" sz="1600" smtClean="0">
                          <a:latin typeface="HY동녘M" pitchFamily="18" charset="-127"/>
                          <a:ea typeface="HY동녘M" pitchFamily="18" charset="-127"/>
                        </a:rPr>
                        <a:t>  </a:t>
                      </a:r>
                      <a:r>
                        <a:rPr lang="ko-KR" altLang="en-US" sz="1600" smtClean="0">
                          <a:latin typeface="HY동녘M" pitchFamily="18" charset="-127"/>
                          <a:ea typeface="HY동녘M" pitchFamily="18" charset="-127"/>
                        </a:rPr>
                        <a:t>대해서도 똑같을 것이라고 가정할 때 발생하는 오류 </a:t>
                      </a:r>
                      <a:endParaRPr lang="ko-KR" altLang="en-US" sz="1600"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anchor="ctr"/>
                </a:tc>
              </a:tr>
              <a:tr h="12101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동녘M" pitchFamily="18" charset="-127"/>
                          <a:ea typeface="HY동녘M" pitchFamily="18" charset="-127"/>
                        </a:rPr>
                        <a:t>개체주의적 오류</a:t>
                      </a:r>
                      <a:endParaRPr lang="en-US" altLang="ko-KR" dirty="0" smtClean="0"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HY동녘M" pitchFamily="18" charset="-127"/>
                          <a:ea typeface="HY동녘M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HY동녘M" pitchFamily="18" charset="-127"/>
                          <a:ea typeface="HY동녘M" pitchFamily="18" charset="-127"/>
                        </a:rPr>
                        <a:t>개인주의적 오류</a:t>
                      </a:r>
                      <a:r>
                        <a:rPr lang="en-US" altLang="ko-KR" dirty="0" smtClean="0">
                          <a:latin typeface="HY동녘M" pitchFamily="18" charset="-127"/>
                          <a:ea typeface="HY동녘M" pitchFamily="18" charset="-127"/>
                        </a:rPr>
                        <a:t>)</a:t>
                      </a:r>
                      <a:endParaRPr lang="ko-KR" altLang="en-US" dirty="0"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-</a:t>
                      </a:r>
                      <a:r>
                        <a:rPr lang="ko-KR" altLang="en-US" sz="1600" dirty="0" smtClean="0">
                          <a:latin typeface="HY동녘M" pitchFamily="18" charset="-127"/>
                          <a:ea typeface="HY동녘M" pitchFamily="18" charset="-127"/>
                        </a:rPr>
                        <a:t>개인을 분석단위로 한 조사 결과를 기초해서 집단을</a:t>
                      </a:r>
                      <a:endParaRPr lang="en-US" altLang="ko-KR" sz="1600" dirty="0" smtClean="0"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latinLnBrk="1"/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  </a:t>
                      </a:r>
                      <a:r>
                        <a:rPr lang="ko-KR" altLang="en-US" sz="1600" dirty="0" smtClean="0">
                          <a:latin typeface="HY동녘M" pitchFamily="18" charset="-127"/>
                          <a:ea typeface="HY동녘M" pitchFamily="18" charset="-127"/>
                        </a:rPr>
                        <a:t> 단위로 하는 결론을 내리는 오류</a:t>
                      </a:r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. </a:t>
                      </a:r>
                    </a:p>
                    <a:p>
                      <a:pPr latinLnBrk="1">
                        <a:buFontTx/>
                        <a:buChar char="-"/>
                      </a:pPr>
                      <a:r>
                        <a:rPr lang="ko-KR" altLang="en-US" sz="1600" dirty="0" smtClean="0">
                          <a:latin typeface="HY동녘M" pitchFamily="18" charset="-127"/>
                          <a:ea typeface="HY동녘M" pitchFamily="18" charset="-127"/>
                        </a:rPr>
                        <a:t>개인을 분석단위로 한 조사결과에 기초해서 집단에</a:t>
                      </a:r>
                      <a:endParaRPr lang="en-US" altLang="ko-KR" sz="1600" dirty="0" smtClean="0"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latinLnBrk="1">
                        <a:buFontTx/>
                        <a:buNone/>
                      </a:pPr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  </a:t>
                      </a:r>
                      <a:r>
                        <a:rPr lang="ko-KR" altLang="en-US" sz="1600" dirty="0" smtClean="0">
                          <a:latin typeface="HY동녘M" pitchFamily="18" charset="-127"/>
                          <a:ea typeface="HY동녘M" pitchFamily="18" charset="-127"/>
                        </a:rPr>
                        <a:t> 똑같을 것이라고 가정할 때 발생하는 오류</a:t>
                      </a:r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  <a:endParaRPr lang="ko-KR" altLang="en-US" sz="1600" dirty="0"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anchor="ctr"/>
                </a:tc>
              </a:tr>
              <a:tr h="148680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동녘M" pitchFamily="18" charset="-127"/>
                          <a:ea typeface="HY동녘M" pitchFamily="18" charset="-127"/>
                        </a:rPr>
                        <a:t>환원주의</a:t>
                      </a:r>
                      <a:endParaRPr lang="en-US" altLang="ko-KR" dirty="0" smtClean="0"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HY동녘M" pitchFamily="18" charset="-127"/>
                          <a:ea typeface="HY동녘M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HY동녘M" pitchFamily="18" charset="-127"/>
                          <a:ea typeface="HY동녘M" pitchFamily="18" charset="-127"/>
                        </a:rPr>
                        <a:t>축소주의</a:t>
                      </a:r>
                      <a:r>
                        <a:rPr lang="en-US" altLang="ko-KR" dirty="0" smtClean="0">
                          <a:latin typeface="HY동녘M" pitchFamily="18" charset="-127"/>
                          <a:ea typeface="HY동녘M" pitchFamily="18" charset="-127"/>
                        </a:rPr>
                        <a:t>)</a:t>
                      </a:r>
                      <a:endParaRPr lang="ko-KR" altLang="en-US" dirty="0"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-</a:t>
                      </a:r>
                      <a:r>
                        <a:rPr lang="ko-KR" altLang="en-US" sz="1600" dirty="0" smtClean="0">
                          <a:latin typeface="HY동녘M" pitchFamily="18" charset="-127"/>
                          <a:ea typeface="HY동녘M" pitchFamily="18" charset="-127"/>
                        </a:rPr>
                        <a:t>인간과 사회에 대한 현상들의 원인으로 생각되는 </a:t>
                      </a:r>
                      <a:endParaRPr lang="en-US" altLang="ko-KR" sz="1600" dirty="0" smtClean="0"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latinLnBrk="1"/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  </a:t>
                      </a:r>
                      <a:r>
                        <a:rPr lang="ko-KR" altLang="en-US" sz="1600" dirty="0" smtClean="0">
                          <a:latin typeface="HY동녘M" pitchFamily="18" charset="-127"/>
                          <a:ea typeface="HY동녘M" pitchFamily="18" charset="-127"/>
                        </a:rPr>
                        <a:t>개념이나 변수를 지나치게 제한하거나 한 가지로 환원</a:t>
                      </a:r>
                      <a:endParaRPr lang="en-US" altLang="ko-KR" sz="1600" dirty="0" smtClean="0"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latinLnBrk="1"/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  </a:t>
                      </a:r>
                      <a:r>
                        <a:rPr lang="ko-KR" altLang="en-US" sz="1600" dirty="0" smtClean="0">
                          <a:latin typeface="HY동녘M" pitchFamily="18" charset="-127"/>
                          <a:ea typeface="HY동녘M" pitchFamily="18" charset="-127"/>
                        </a:rPr>
                        <a:t>시킴으로써 지나친 단순화의 잘못을 범하는 오류</a:t>
                      </a:r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.</a:t>
                      </a:r>
                    </a:p>
                    <a:p>
                      <a:pPr latinLnBrk="1">
                        <a:buFontTx/>
                        <a:buChar char="-"/>
                      </a:pPr>
                      <a:r>
                        <a:rPr lang="ko-KR" altLang="en-US" sz="1600" dirty="0" smtClean="0">
                          <a:latin typeface="HY동녘M" pitchFamily="18" charset="-127"/>
                          <a:ea typeface="HY동녘M" pitchFamily="18" charset="-127"/>
                        </a:rPr>
                        <a:t>복합적 현상을 단 하나 혹은  몇 개의 개념에 의해</a:t>
                      </a:r>
                      <a:endParaRPr lang="en-US" altLang="ko-KR" sz="1600" dirty="0" smtClean="0">
                        <a:latin typeface="HY동녘M" pitchFamily="18" charset="-127"/>
                        <a:ea typeface="HY동녘M" pitchFamily="18" charset="-127"/>
                      </a:endParaRPr>
                    </a:p>
                    <a:p>
                      <a:pPr latinLnBrk="1">
                        <a:buFontTx/>
                        <a:buNone/>
                      </a:pPr>
                      <a:r>
                        <a:rPr lang="en-US" altLang="ko-KR" sz="1600" dirty="0" smtClean="0">
                          <a:latin typeface="HY동녘M" pitchFamily="18" charset="-127"/>
                          <a:ea typeface="HY동녘M" pitchFamily="18" charset="-127"/>
                        </a:rPr>
                        <a:t>  </a:t>
                      </a:r>
                      <a:r>
                        <a:rPr lang="ko-KR" altLang="en-US" sz="1600" dirty="0" smtClean="0">
                          <a:latin typeface="HY동녘M" pitchFamily="18" charset="-127"/>
                          <a:ea typeface="HY동녘M" pitchFamily="18" charset="-127"/>
                        </a:rPr>
                        <a:t> 협소하게 설명해 버리는 오류</a:t>
                      </a:r>
                      <a:endParaRPr lang="ko-KR" altLang="en-US" sz="1600" dirty="0">
                        <a:latin typeface="HY동녘M" pitchFamily="18" charset="-127"/>
                        <a:ea typeface="HY동녘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58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83568" y="620688"/>
            <a:ext cx="3672408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3. </a:t>
            </a:r>
            <a:r>
              <a:rPr lang="ko-KR" altLang="en-US" dirty="0" smtClean="0"/>
              <a:t>가설과 가설 검증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84482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두 개 이상의 변수나 현상 간의 특별한 관계를 검증 가능한 형태로 서술하여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변수들 간의 관계를 예측하려는 진술이나 문장 이다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가설은 실증적인 확인을 위해 구체적이어야 하고 현상과 관련성을 가져야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하며 아직 진실 여부가 확인되지 않은 사실이다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조사과정에서 어떠한 관계가 존재한다고 생각하면 먼저 그 관계를 가설로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진술하고 그 가설을  실증적으로 검증하게 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ko-KR" altLang="en-US" sz="16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3407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가설(假設)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436510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가설의 형태</a:t>
            </a:r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1331640" y="5013176"/>
            <a:ext cx="259228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만약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A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이면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B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이다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403648" y="5805264"/>
            <a:ext cx="259228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~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할수록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~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하다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1960" y="4797152"/>
            <a:ext cx="471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- A: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가설의 선행조건 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B: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가설의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결과 조건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57332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-A </a:t>
            </a:r>
            <a:r>
              <a:rPr lang="ko-KR" altLang="en-US" dirty="0" smtClean="0"/>
              <a:t>할수록</a:t>
            </a:r>
            <a:r>
              <a:rPr lang="en-US" altLang="ko-KR" dirty="0" smtClean="0"/>
              <a:t> B</a:t>
            </a:r>
            <a:r>
              <a:rPr lang="ko-KR" altLang="en-US" dirty="0" smtClean="0"/>
              <a:t>하다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59</a:t>
            </a:fld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755576" y="476672"/>
            <a:ext cx="3528392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가설의 성립 조건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204864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>
                <a:latin typeface="휴먼둥근헤드라인" pitchFamily="18" charset="-127"/>
                <a:ea typeface="휴먼둥근헤드라인" pitchFamily="18" charset="-127"/>
              </a:rPr>
              <a:t>문제의 해결가능성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: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가설은 문제를 해결해 줄 수 있어야 한다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. </a:t>
            </a:r>
          </a:p>
          <a:p>
            <a:pPr marL="342900" indent="-342900"/>
            <a:endParaRPr lang="en-US" altLang="ko-KR" dirty="0" smtClean="0">
              <a:latin typeface="휴먼둥근헤드라인" pitchFamily="18" charset="-127"/>
              <a:ea typeface="휴먼둥근헤드라인" pitchFamily="18" charset="-127"/>
            </a:endParaRPr>
          </a:p>
          <a:p>
            <a:pPr marL="342900" indent="-342900"/>
            <a:endParaRPr lang="en-US" altLang="ko-KR" dirty="0" smtClean="0">
              <a:latin typeface="휴먼둥근헤드라인" pitchFamily="18" charset="-127"/>
              <a:ea typeface="휴먼둥근헤드라인" pitchFamily="18" charset="-127"/>
            </a:endParaRPr>
          </a:p>
          <a:p>
            <a:pPr marL="342900" indent="-342900"/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2. </a:t>
            </a:r>
            <a:r>
              <a:rPr lang="ko-KR" altLang="en-US" dirty="0" smtClean="0">
                <a:latin typeface="휴먼둥근헤드라인" pitchFamily="18" charset="-127"/>
                <a:ea typeface="휴먼둥근헤드라인" pitchFamily="18" charset="-127"/>
              </a:rPr>
              <a:t>변수간의 관련성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: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가설은 변수 또는 현상간의 관계를 나타내어야 한다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pPr marL="342900" indent="-342900"/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/>
            <a:endParaRPr lang="en-US" altLang="ko-KR" dirty="0" smtClean="0">
              <a:latin typeface="휴먼둥근헤드라인" pitchFamily="18" charset="-127"/>
              <a:ea typeface="휴먼둥근헤드라인" pitchFamily="18" charset="-127"/>
            </a:endParaRPr>
          </a:p>
          <a:p>
            <a:pPr marL="342900" indent="-342900"/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3. </a:t>
            </a:r>
            <a:r>
              <a:rPr lang="ko-KR" altLang="en-US" dirty="0" smtClean="0">
                <a:latin typeface="휴먼둥근헤드라인" pitchFamily="18" charset="-127"/>
                <a:ea typeface="휴먼둥근헤드라인" pitchFamily="18" charset="-127"/>
              </a:rPr>
              <a:t>검증가능성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: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가설은 변수간의 관계가 장래 경험적으로 검증 할 수 있는 </a:t>
            </a:r>
            <a:endParaRPr lang="en-US" altLang="ko-KR" dirty="0" smtClean="0">
              <a:latin typeface="HY강M" pitchFamily="18" charset="-127"/>
              <a:ea typeface="HY강M" pitchFamily="18" charset="-127"/>
            </a:endParaRPr>
          </a:p>
          <a:p>
            <a:pPr marL="342900" indent="-342900"/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                       </a:t>
            </a:r>
            <a:r>
              <a:rPr lang="ko-KR" altLang="en-US" dirty="0" smtClean="0">
                <a:latin typeface="HY강M" pitchFamily="18" charset="-127"/>
                <a:ea typeface="HY강M" pitchFamily="18" charset="-127"/>
              </a:rPr>
              <a:t>것이어야 한다</a:t>
            </a:r>
            <a:r>
              <a:rPr lang="en-US" altLang="ko-KR" dirty="0" smtClean="0">
                <a:latin typeface="HY강M" pitchFamily="18" charset="-127"/>
                <a:ea typeface="HY강M" pitchFamily="18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1000100" y="1071546"/>
            <a:ext cx="3286148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2.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과학적 방법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1857364"/>
            <a:ext cx="6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연구절차가 논리적이고 체계적이어야 하며 경험</a:t>
            </a:r>
            <a:r>
              <a:rPr lang="en-US" altLang="ko-KR" dirty="0" smtClean="0"/>
              <a:t>(</a:t>
            </a:r>
            <a:r>
              <a:rPr lang="ko-KR" altLang="en-US" dirty="0" smtClean="0"/>
              <a:t>관찰</a:t>
            </a:r>
            <a:r>
              <a:rPr lang="en-US" altLang="ko-KR" dirty="0" smtClean="0"/>
              <a:t>)</a:t>
            </a:r>
            <a:r>
              <a:rPr lang="ko-KR" altLang="en-US" dirty="0" smtClean="0"/>
              <a:t>적으로 검증 가능해야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다른 사람에 의해 연구되어도 동일한 연구 결과를 얻을 수 있도록 객관적이어야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857224" y="3643314"/>
            <a:ext cx="1500198" cy="9286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과학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928926" y="3571876"/>
            <a:ext cx="1285884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논리</a:t>
            </a:r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928926" y="4929198"/>
            <a:ext cx="1285884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관찰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60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11560" y="476672"/>
            <a:ext cx="259228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가설의 작성방법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196752"/>
            <a:ext cx="71287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경험적 입증가능성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실제 자료를 통해 진위가 입증될 수 있어야 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이론과의 연관성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동일 분야의 다른 이론과 연관성이 있어야 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명료성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간단 명료하게 표현되어야 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간결성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논리적으로 간결해야 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계량화 및 수량화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가설에 포함된 변수의 계량화가 가능해야 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일반화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검증결과를 광범위하게 이용할 수 있어야 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한정성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동의어가 반복적이지 않아야 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6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4581128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시험점수가 좋으면 학점이 좋을 것이다</a:t>
            </a:r>
            <a:r>
              <a:rPr lang="en-US" altLang="ko-KR" sz="1200" dirty="0" smtClean="0"/>
              <a:t>.</a:t>
            </a:r>
          </a:p>
          <a:p>
            <a:r>
              <a:rPr lang="ko-KR" altLang="en-US" sz="1200" dirty="0" smtClean="0"/>
              <a:t>얼굴이 잘생기면 미남이다</a:t>
            </a:r>
            <a:r>
              <a:rPr lang="en-US" altLang="ko-KR" sz="1200" dirty="0" smtClean="0"/>
              <a:t>.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61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11560" y="476672"/>
            <a:ext cx="259228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가설의 기능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이론의 검증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이론에서 도출된 가설을 검증 가능한 형태로 작성된 문장이다</a:t>
            </a:r>
            <a:r>
              <a:rPr lang="en-US" altLang="ko-KR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이론의 제시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가설들 중에서 현상을 설명할 수 있는 잠재력이 큰 가설을 선택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		         </a:t>
            </a:r>
            <a:r>
              <a:rPr lang="ko-KR" altLang="en-US" dirty="0" smtClean="0"/>
              <a:t>하여 이를 토대로 현상과 설명을 연결시키는 명제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가정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정의의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               </a:t>
            </a:r>
            <a:r>
              <a:rPr lang="ko-KR" altLang="en-US" dirty="0" smtClean="0"/>
              <a:t> 논리체계를  구성할 수도 있다</a:t>
            </a:r>
            <a:r>
              <a:rPr lang="en-US" altLang="ko-KR" dirty="0" smtClean="0"/>
              <a:t>.</a:t>
            </a:r>
          </a:p>
          <a:p>
            <a:pPr marL="342900" indent="-342900"/>
            <a:endParaRPr lang="en-US" altLang="ko-KR" dirty="0" smtClean="0"/>
          </a:p>
          <a:p>
            <a:pPr marL="342900" indent="-342900">
              <a:buAutoNum type="arabicPeriod" startAt="3"/>
            </a:pPr>
            <a:r>
              <a:rPr lang="ko-KR" altLang="en-US" dirty="0" smtClean="0"/>
              <a:t>사회현상의 기술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가설의 검증 결과로 축적된 정보는 사회현상의 발생원인에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                      </a:t>
            </a:r>
            <a:r>
              <a:rPr lang="ko-KR" altLang="en-US" dirty="0" smtClean="0"/>
              <a:t> 대하여 연구자가 가지고 있는 지식을 증가시킨다</a:t>
            </a:r>
            <a:r>
              <a:rPr lang="en-US" altLang="ko-KR" dirty="0" smtClean="0"/>
              <a:t>.</a:t>
            </a:r>
          </a:p>
          <a:p>
            <a:pPr marL="342900" indent="-342900"/>
            <a:endParaRPr lang="en-US" altLang="ko-KR" dirty="0" smtClean="0"/>
          </a:p>
          <a:p>
            <a:pPr marL="342900" indent="-342900">
              <a:buAutoNum type="arabicPeriod" startAt="4"/>
            </a:pPr>
            <a:r>
              <a:rPr lang="ko-KR" altLang="en-US" dirty="0" smtClean="0"/>
              <a:t>부차적 기능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가설의 검증 결과 얻은 지식으로 사회복지정책을 수립하는 등 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                  </a:t>
            </a:r>
            <a:r>
              <a:rPr lang="ko-KR" altLang="en-US" dirty="0" smtClean="0"/>
              <a:t>여러 사회문제의 해결방법을 찾아서 집행할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62</a:t>
            </a:fld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611560" y="476672"/>
            <a:ext cx="259228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가설의 표현 방식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12474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가설은 두 개 이상의 변수들의 관계를 기술하되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참인지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거짓인지가 정해진 것이 아니라 참인지 거짓인지를 검증할 수 있는 형태로 기술되어야 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2276872"/>
            <a:ext cx="78488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항상 참인 문장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참일 가능성이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100%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인 문장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/>
            <a:r>
              <a:rPr lang="en-US" altLang="ko-KR" dirty="0" smtClean="0"/>
              <a:t>    </a:t>
            </a:r>
            <a:r>
              <a:rPr lang="ko-KR" altLang="en-US" sz="1200" dirty="0" smtClean="0">
                <a:solidFill>
                  <a:srgbClr val="FF0000"/>
                </a:solidFill>
              </a:rPr>
              <a:t>탄광근로자는 산업재해장애인 이거나 산업재해장애인이 아니다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/>
            <a:endParaRPr lang="en-US" altLang="ko-KR" sz="1200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2.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항상 거짓인 문장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논리적으로 거짓인 문장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참일 가능성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0%</a:t>
            </a:r>
          </a:p>
          <a:p>
            <a:pPr marL="342900" indent="-342900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en-US" altLang="ko-KR" sz="1200" dirty="0" smtClean="0">
                <a:solidFill>
                  <a:srgbClr val="FF0000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HY동녘M" pitchFamily="18" charset="-127"/>
                <a:ea typeface="HY동녘M" pitchFamily="18" charset="-127"/>
              </a:rPr>
              <a:t>장애인 시설에 수용되어 있는 사람은  법정장애인 이면서 또한 법정 장애인이 아니다</a:t>
            </a:r>
            <a:r>
              <a:rPr lang="en-US" altLang="ko-KR" sz="1200" dirty="0" smtClean="0">
                <a:solidFill>
                  <a:srgbClr val="FF0000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/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3.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참일 수도 있고 거짓일수도 있는 문장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: 0%&lt;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참일 가능성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&lt;100%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문장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200" dirty="0" smtClean="0">
                <a:solidFill>
                  <a:srgbClr val="FF0000"/>
                </a:solidFill>
                <a:latin typeface="HY동녘M" pitchFamily="18" charset="-127"/>
                <a:ea typeface="HY동녘M" pitchFamily="18" charset="-127"/>
              </a:rPr>
              <a:t>산재요양원에 입원중인 환자는 직업병 환자다</a:t>
            </a:r>
            <a:r>
              <a:rPr lang="en-US" altLang="ko-KR" sz="1200" smtClean="0">
                <a:solidFill>
                  <a:srgbClr val="FF0000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 marL="342900" indent="-342900"/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63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11560" y="476672"/>
            <a:ext cx="259228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가설의 종류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683568" y="2060848"/>
            <a:ext cx="1584176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가설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3203848" y="1412776"/>
            <a:ext cx="2376264" cy="3600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기술적 가설</a:t>
            </a:r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3203848" y="2852936"/>
            <a:ext cx="2376264" cy="3600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설명적 가설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6084168" y="2636912"/>
            <a:ext cx="2376264" cy="36004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연구 가설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6084168" y="3861048"/>
            <a:ext cx="2376264" cy="36004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귀무</a:t>
            </a:r>
            <a:r>
              <a:rPr lang="ko-KR" altLang="en-US" dirty="0" smtClean="0"/>
              <a:t> 가설</a:t>
            </a:r>
            <a:endParaRPr lang="ko-KR" altLang="en-US" dirty="0"/>
          </a:p>
        </p:txBody>
      </p:sp>
      <p:cxnSp>
        <p:nvCxnSpPr>
          <p:cNvPr id="10" name="직선 연결선 9"/>
          <p:cNvCxnSpPr>
            <a:stCxn id="4" idx="3"/>
            <a:endCxn id="5" idx="1"/>
          </p:cNvCxnSpPr>
          <p:nvPr/>
        </p:nvCxnSpPr>
        <p:spPr>
          <a:xfrm flipV="1">
            <a:off x="2267744" y="1592796"/>
            <a:ext cx="936104" cy="7560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>
            <a:stCxn id="4" idx="3"/>
            <a:endCxn id="6" idx="1"/>
          </p:cNvCxnSpPr>
          <p:nvPr/>
        </p:nvCxnSpPr>
        <p:spPr>
          <a:xfrm>
            <a:off x="2267744" y="2348880"/>
            <a:ext cx="936104" cy="6840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>
            <a:stCxn id="6" idx="3"/>
            <a:endCxn id="7" idx="1"/>
          </p:cNvCxnSpPr>
          <p:nvPr/>
        </p:nvCxnSpPr>
        <p:spPr>
          <a:xfrm flipV="1">
            <a:off x="5580112" y="2816932"/>
            <a:ext cx="504056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6" idx="3"/>
            <a:endCxn id="8" idx="1"/>
          </p:cNvCxnSpPr>
          <p:nvPr/>
        </p:nvCxnSpPr>
        <p:spPr>
          <a:xfrm>
            <a:off x="5580112" y="3032956"/>
            <a:ext cx="504056" cy="10081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64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764704"/>
            <a:ext cx="3816424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기술적 가설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1412776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어떤 변수의 크기나 성질과 같이 현상의 정확한 사실을 밝히는 것에 관한 가설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683568" y="2780928"/>
            <a:ext cx="3816424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설명적 가설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357301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인과 관계를 규명하기 위한 가설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65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764704"/>
            <a:ext cx="3816424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연구가설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대안가설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대립가설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683568" y="3212976"/>
            <a:ext cx="3024336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600" dirty="0" err="1" smtClean="0">
                <a:latin typeface="휴먼옛체" pitchFamily="18" charset="-127"/>
                <a:ea typeface="휴먼옛체" pitchFamily="18" charset="-127"/>
              </a:rPr>
              <a:t>歸無</a:t>
            </a:r>
            <a:r>
              <a:rPr lang="ko-KR" altLang="en-US" dirty="0" err="1" smtClean="0"/>
              <a:t>가설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41277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 연구자가 새로이 주장하여 검증하고자 하는 가설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414908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 </a:t>
            </a:r>
            <a:r>
              <a:rPr lang="ko-KR" altLang="en-US" dirty="0" smtClean="0"/>
              <a:t>일반적인 사실로 받아들여지고 있는 사실이 옳다는 전제의 가설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 </a:t>
            </a:r>
            <a:r>
              <a:rPr lang="ko-KR" altLang="en-US" dirty="0" smtClean="0"/>
              <a:t>차이가 없거나 의미 있는 차이가 없는  경우의 가설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66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764704"/>
            <a:ext cx="3816424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좋은 가설의 조건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700808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 </a:t>
            </a:r>
            <a:r>
              <a:rPr lang="ko-KR" altLang="en-US" dirty="0" smtClean="0"/>
              <a:t>검증가능성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가설은 실증을 통하여 옳고 그름을 판단할 수 있어야 한다</a:t>
            </a:r>
            <a:r>
              <a:rPr lang="en-US" altLang="ko-KR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입증가능성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가설을 조작하여 작업가설을 구성할 경우 명백하게 입증이 </a:t>
            </a:r>
            <a:endParaRPr lang="en-US" altLang="ko-KR" dirty="0" smtClean="0"/>
          </a:p>
          <a:p>
            <a:r>
              <a:rPr lang="en-US" altLang="ko-KR" dirty="0" smtClean="0"/>
              <a:t>                 </a:t>
            </a:r>
            <a:r>
              <a:rPr lang="ko-KR" altLang="en-US" dirty="0" smtClean="0"/>
              <a:t>가능하도록 해야 한다</a:t>
            </a:r>
            <a:r>
              <a:rPr lang="en-US" altLang="ko-KR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가설 자체의 개연성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가설은 연구 문제의 정답에 대한 잠정적인 추정이므로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          개연성이 큰 것이 좋은 가설이다</a:t>
            </a:r>
            <a:r>
              <a:rPr lang="en-US" altLang="ko-KR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논리적 간결성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간단한 논리로 설명할 수 있어야 한다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개량화 가능성</a:t>
            </a:r>
            <a:r>
              <a:rPr lang="en-US" altLang="ko-KR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타 가설이나 이론과 높은 관련성이 있어야 한다</a:t>
            </a:r>
            <a:r>
              <a:rPr lang="en-US" altLang="ko-KR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얻을 수 있는 지식이나 정보의 양이 많아야 한다</a:t>
            </a:r>
            <a:r>
              <a:rPr lang="en-US" altLang="ko-KR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67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755576" y="764704"/>
            <a:ext cx="3816424" cy="5040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잘못된 가설의 유형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1700808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 </a:t>
            </a:r>
            <a:r>
              <a:rPr lang="ko-KR" altLang="en-US" dirty="0" smtClean="0"/>
              <a:t>비교대상의 모호성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연구자의 임의기준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연구자의 주관적 가치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68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764704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연구문제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남자와 여자의 수면시간에는 차이가 있는가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              </a:t>
            </a:r>
            <a:r>
              <a:rPr lang="ko-KR" altLang="en-US" dirty="0" smtClean="0"/>
              <a:t>체력은 공부시간에 영향을 미칠 것인가</a:t>
            </a:r>
            <a:r>
              <a:rPr lang="en-US" altLang="ko-KR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연구가설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남자의 수면시간이 여자의 수면시감보다 길 것이다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통계적으로 유의미하게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 smtClean="0"/>
              <a:t>                       </a:t>
            </a:r>
            <a:r>
              <a:rPr lang="ko-KR" altLang="en-US" dirty="0" smtClean="0"/>
              <a:t>체력은 공부시간에 영향을 미칠 것이다</a:t>
            </a:r>
            <a:r>
              <a:rPr lang="en-US" altLang="ko-KR" dirty="0" smtClean="0"/>
              <a:t>. .(</a:t>
            </a:r>
            <a:r>
              <a:rPr lang="ko-KR" altLang="en-US" dirty="0" smtClean="0"/>
              <a:t>통계적으로 유의미하게</a:t>
            </a:r>
            <a:endParaRPr lang="ko-K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69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83568" y="764704"/>
            <a:ext cx="316835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조사설계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177281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의의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조사설계란 연구문제에 나타난 이론이나 가설들을 경험적으로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    검증하기 위한  전반적인 틀을 설계하는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270892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제기된 명제들을 경험적으로 검증하기 위하여 어떤 자료들이 필요하며</a:t>
            </a:r>
            <a:endParaRPr lang="en-US" altLang="ko-KR" dirty="0" smtClean="0"/>
          </a:p>
          <a:p>
            <a:r>
              <a:rPr lang="ko-KR" altLang="en-US" dirty="0" smtClean="0"/>
              <a:t>자료들을 어떻게 조합할 것인지에 대한 계획을 세우는 일이다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71472" y="500042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콩트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comte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지식습득 </a:t>
            </a:r>
            <a:r>
              <a:rPr lang="en-US" altLang="ko-KR" dirty="0" smtClean="0"/>
              <a:t>3</a:t>
            </a:r>
            <a:r>
              <a:rPr lang="ko-KR" altLang="en-US" dirty="0" smtClean="0"/>
              <a:t>단계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1357298"/>
            <a:ext cx="7215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dirty="0" smtClean="0"/>
              <a:t> </a:t>
            </a:r>
            <a:r>
              <a:rPr lang="ko-KR" altLang="en-US" dirty="0" smtClean="0"/>
              <a:t>신학적</a:t>
            </a:r>
            <a:r>
              <a:rPr lang="en-US" altLang="ko-KR" dirty="0" smtClean="0"/>
              <a:t>(</a:t>
            </a:r>
            <a:r>
              <a:rPr lang="ko-KR" altLang="en-US" dirty="0" smtClean="0"/>
              <a:t>공상적</a:t>
            </a:r>
            <a:r>
              <a:rPr lang="en-US" altLang="ko-KR" dirty="0" smtClean="0"/>
              <a:t>) </a:t>
            </a:r>
            <a:r>
              <a:rPr lang="ko-KR" altLang="en-US" dirty="0" smtClean="0"/>
              <a:t>단계</a:t>
            </a:r>
            <a:r>
              <a:rPr lang="en-US" altLang="ko-KR" dirty="0" smtClean="0"/>
              <a:t>: </a:t>
            </a:r>
            <a:r>
              <a:rPr lang="ko-KR" altLang="en-US" dirty="0" smtClean="0"/>
              <a:t>현상에 대한 설명을 초 현실적인 것에서 찾음</a:t>
            </a:r>
            <a:endParaRPr lang="en-US" altLang="ko-KR" dirty="0" smtClean="0"/>
          </a:p>
          <a:p>
            <a:pPr>
              <a:buFont typeface="Wingdings" pitchFamily="2" charset="2"/>
              <a:buChar char="§"/>
            </a:pPr>
            <a:endParaRPr lang="en-US" altLang="ko-KR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dirty="0" smtClean="0"/>
              <a:t>형이상적</a:t>
            </a:r>
            <a:r>
              <a:rPr lang="en-US" altLang="ko-KR" dirty="0" smtClean="0"/>
              <a:t>(</a:t>
            </a:r>
            <a:r>
              <a:rPr lang="ko-KR" altLang="en-US" dirty="0" smtClean="0"/>
              <a:t>추상적</a:t>
            </a:r>
            <a:r>
              <a:rPr lang="en-US" altLang="ko-KR" dirty="0" smtClean="0"/>
              <a:t>)</a:t>
            </a:r>
            <a:r>
              <a:rPr lang="ko-KR" altLang="en-US" dirty="0" smtClean="0"/>
              <a:t>단계</a:t>
            </a:r>
            <a:r>
              <a:rPr lang="en-US" altLang="ko-KR" dirty="0" smtClean="0"/>
              <a:t>: </a:t>
            </a:r>
            <a:r>
              <a:rPr lang="ko-KR" altLang="en-US" dirty="0" smtClean="0"/>
              <a:t>현상을 설명하기 위해 논리를 중시</a:t>
            </a:r>
            <a:endParaRPr lang="en-US" altLang="ko-KR" dirty="0" smtClean="0"/>
          </a:p>
          <a:p>
            <a:pPr>
              <a:buFont typeface="Wingdings" pitchFamily="2" charset="2"/>
              <a:buChar char="§"/>
            </a:pPr>
            <a:endParaRPr lang="en-US" altLang="ko-KR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dirty="0" smtClean="0"/>
              <a:t>과학적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실증적</a:t>
            </a:r>
            <a:r>
              <a:rPr lang="en-US" altLang="ko-KR" dirty="0" smtClean="0"/>
              <a:t>)</a:t>
            </a:r>
            <a:r>
              <a:rPr lang="ko-KR" altLang="en-US" dirty="0" smtClean="0"/>
              <a:t>단계</a:t>
            </a:r>
            <a:r>
              <a:rPr lang="en-US" altLang="ko-KR" dirty="0" smtClean="0"/>
              <a:t>: </a:t>
            </a:r>
            <a:r>
              <a:rPr lang="ko-KR" altLang="en-US" dirty="0" smtClean="0"/>
              <a:t>현상에 대한 설명을 할 때 경험적 실증을 중시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70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83568" y="764704"/>
            <a:ext cx="3168352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조사설계의 목적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55679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목적</a:t>
            </a:r>
            <a:r>
              <a:rPr lang="en-US" altLang="ko-KR" dirty="0" smtClean="0"/>
              <a:t>: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276872"/>
            <a:ext cx="871296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ko-KR" dirty="0" smtClean="0"/>
              <a:t> </a:t>
            </a:r>
            <a:r>
              <a:rPr lang="ko-KR" altLang="en-US" sz="1600" dirty="0" smtClean="0"/>
              <a:t>연구자에게 타당성이 있고 객관적이며 정확하고 경제적으로 조사문제의 해답을 제공한다</a:t>
            </a:r>
            <a:r>
              <a:rPr lang="en-US" altLang="ko-KR" sz="16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en-US" altLang="ko-KR" sz="1600" dirty="0" smtClean="0"/>
          </a:p>
          <a:p>
            <a:pPr>
              <a:buFont typeface="Wingdings" pitchFamily="2" charset="2"/>
              <a:buChar char="v"/>
            </a:pPr>
            <a:r>
              <a:rPr lang="ko-KR" altLang="en-US" sz="1600" dirty="0" smtClean="0"/>
              <a:t>가설상의 조사질문을 신뢰할 수 있고 타당한 해답을 구할 수 있도록 만든다</a:t>
            </a:r>
            <a:r>
              <a:rPr lang="en-US" altLang="ko-KR" sz="16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en-US" altLang="ko-KR" sz="1600" dirty="0" smtClean="0"/>
          </a:p>
          <a:p>
            <a:pPr>
              <a:buFont typeface="Wingdings" pitchFamily="2" charset="2"/>
              <a:buChar char="v"/>
            </a:pPr>
            <a:r>
              <a:rPr lang="ko-KR" altLang="en-US" sz="1600" dirty="0" smtClean="0"/>
              <a:t>변수간의 관계가 검증될 수 있도록 만든다</a:t>
            </a:r>
            <a:r>
              <a:rPr lang="en-US" altLang="ko-KR" sz="16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en-US" altLang="ko-KR" sz="1600" dirty="0" smtClean="0"/>
          </a:p>
          <a:p>
            <a:pPr>
              <a:buFont typeface="Wingdings" pitchFamily="2" charset="2"/>
              <a:buChar char="v"/>
            </a:pPr>
            <a:r>
              <a:rPr lang="ko-KR" altLang="en-US" sz="1600" dirty="0" smtClean="0"/>
              <a:t>관찰이나 분석의 방향을 제시한다</a:t>
            </a:r>
            <a:r>
              <a:rPr lang="en-US" altLang="ko-KR" sz="16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en-US" altLang="ko-KR" sz="1600" dirty="0" smtClean="0"/>
          </a:p>
          <a:p>
            <a:pPr>
              <a:buFont typeface="Wingdings" pitchFamily="2" charset="2"/>
              <a:buChar char="v"/>
            </a:pPr>
            <a:r>
              <a:rPr lang="ko-KR" altLang="en-US" sz="1600" dirty="0" smtClean="0"/>
              <a:t>통계분석의 방법을 제시한다</a:t>
            </a:r>
            <a:r>
              <a:rPr lang="en-US" altLang="ko-KR" sz="16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en-US" altLang="ko-KR" sz="1600" dirty="0" smtClean="0"/>
          </a:p>
          <a:p>
            <a:pPr>
              <a:buFont typeface="Wingdings" pitchFamily="2" charset="2"/>
              <a:buChar char="v"/>
            </a:pPr>
            <a:r>
              <a:rPr lang="ko-KR" altLang="en-US" sz="1600" dirty="0" smtClean="0"/>
              <a:t>가능한 결론의 윤곽을 제시한다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71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83568" y="764704"/>
            <a:ext cx="3168352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인과관계의 추론</a:t>
            </a: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1043608" y="1916832"/>
            <a:ext cx="1728192" cy="8640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원인</a:t>
            </a:r>
            <a:endParaRPr lang="ko-KR" altLang="en-US" dirty="0"/>
          </a:p>
        </p:txBody>
      </p:sp>
      <p:sp>
        <p:nvSpPr>
          <p:cNvPr id="5" name="아래쪽 화살표 4"/>
          <p:cNvSpPr/>
          <p:nvPr/>
        </p:nvSpPr>
        <p:spPr>
          <a:xfrm>
            <a:off x="1619672" y="3212976"/>
            <a:ext cx="720080" cy="79208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1043608" y="4653136"/>
            <a:ext cx="1728192" cy="8640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결과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1772816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ko-KR" altLang="en-US" dirty="0" smtClean="0"/>
              <a:t> 어떤 현상을 일으키거나 변화시키는 요인</a:t>
            </a:r>
            <a:endParaRPr lang="en-US" altLang="ko-KR" dirty="0" smtClean="0"/>
          </a:p>
          <a:p>
            <a:pPr>
              <a:buFont typeface="Wingdings" pitchFamily="2" charset="2"/>
              <a:buChar char="l"/>
            </a:pPr>
            <a:endParaRPr lang="en-US" altLang="ko-KR" dirty="0" smtClean="0"/>
          </a:p>
          <a:p>
            <a:pPr>
              <a:buFont typeface="Wingdings" pitchFamily="2" charset="2"/>
              <a:buChar char="l"/>
            </a:pPr>
            <a:r>
              <a:rPr lang="ko-KR" altLang="en-US" dirty="0" smtClean="0"/>
              <a:t>현상이 일어나기 위해 반드시 존재하는 선행요인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59832" y="4509120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ko-KR" dirty="0" smtClean="0"/>
              <a:t> </a:t>
            </a:r>
            <a:r>
              <a:rPr lang="ko-KR" altLang="en-US" dirty="0" smtClean="0"/>
              <a:t>원인에 의해서 일어나게 된 하나의 사건이나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사물의 상태</a:t>
            </a:r>
            <a:endParaRPr lang="ko-KR" altLang="en-US" dirty="0"/>
          </a:p>
        </p:txBody>
      </p:sp>
      <p:sp>
        <p:nvSpPr>
          <p:cNvPr id="10" name="오른쪽 화살표 9"/>
          <p:cNvSpPr/>
          <p:nvPr/>
        </p:nvSpPr>
        <p:spPr>
          <a:xfrm>
            <a:off x="2699792" y="3356992"/>
            <a:ext cx="864096" cy="576064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851920" y="3284984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원인과 결과 간의 관계를  밝혀서 발생되는 현상을 설명하는 것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72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11560" y="332656"/>
            <a:ext cx="3168352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인과관계의 추론</a:t>
            </a: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755576" y="1268760"/>
            <a:ext cx="2448272" cy="86409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공변성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126876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원인이 변하면 결과도 변화해야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755576" y="2708920"/>
            <a:ext cx="2736304" cy="86409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시간적 선후관계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755576" y="4437112"/>
            <a:ext cx="2736304" cy="86409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통제성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(</a:t>
            </a:r>
            <a:r>
              <a:rPr lang="ko-KR" altLang="en-US" dirty="0" smtClean="0"/>
              <a:t>외부설명의 배제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2780928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원인이 되는 사건이나 현상이 시간적으로 결과보다 먼저 발생해야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4581128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외부의 영향력을 배제한 상태에서 원인과 결과에서</a:t>
            </a:r>
            <a:endParaRPr lang="en-US" altLang="ko-KR" dirty="0" smtClean="0"/>
          </a:p>
          <a:p>
            <a:r>
              <a:rPr lang="ko-KR" altLang="en-US" dirty="0" err="1" smtClean="0"/>
              <a:t>공변성과</a:t>
            </a:r>
            <a:r>
              <a:rPr lang="ko-KR" altLang="en-US" dirty="0" smtClean="0"/>
              <a:t> 시간적 선후관계가 존재해야 한다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73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11560" y="332656"/>
            <a:ext cx="3168352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인과관계의 입증논리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12474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공변성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시간적 선후관계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외부설명 배제 </a:t>
            </a:r>
            <a:r>
              <a:rPr lang="en-US" altLang="ko-KR" dirty="0" smtClean="0"/>
              <a:t>= </a:t>
            </a:r>
            <a:r>
              <a:rPr lang="ko-KR" altLang="en-US" dirty="0" smtClean="0"/>
              <a:t>전제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916832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ko-KR" altLang="en-US" dirty="0" smtClean="0"/>
              <a:t>일치법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여러 개의 현상이 하나의 공통적인 특성이 있다면 이 현상이 원인이다</a:t>
            </a:r>
            <a:r>
              <a:rPr lang="en-US" altLang="ko-KR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dirty="0" smtClean="0"/>
          </a:p>
          <a:p>
            <a:pPr>
              <a:buFont typeface="Wingdings" pitchFamily="2" charset="2"/>
              <a:buChar char="l"/>
            </a:pPr>
            <a:r>
              <a:rPr lang="ko-KR" altLang="en-US" dirty="0" err="1" smtClean="0"/>
              <a:t>차이법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하나의 원인을 제외하고 다른 원인들이 모두 같은 두 현상에서 차이가</a:t>
            </a:r>
            <a:endParaRPr lang="en-US" altLang="ko-KR" dirty="0" smtClean="0"/>
          </a:p>
          <a:p>
            <a:r>
              <a:rPr lang="en-US" altLang="ko-KR" dirty="0" smtClean="0"/>
              <a:t>           </a:t>
            </a:r>
            <a:r>
              <a:rPr lang="ko-KR" altLang="en-US" dirty="0" smtClean="0"/>
              <a:t> 발생한다면 두 원인들 중 공통되지 않은 하나가 원인이 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Font typeface="Wingdings" pitchFamily="2" charset="2"/>
              <a:buChar char="l"/>
            </a:pPr>
            <a:r>
              <a:rPr lang="ko-KR" altLang="en-US" dirty="0" err="1" smtClean="0"/>
              <a:t>잉여법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어떤 현상의 일부가 어떤 조건이나 사실의 결과라고 이미 알려져 있다면 </a:t>
            </a:r>
            <a:endParaRPr lang="en-US" altLang="ko-KR" dirty="0" smtClean="0"/>
          </a:p>
          <a:p>
            <a:r>
              <a:rPr lang="en-US" altLang="ko-KR" dirty="0" smtClean="0"/>
              <a:t>            </a:t>
            </a:r>
            <a:r>
              <a:rPr lang="ko-KR" altLang="en-US" dirty="0" smtClean="0"/>
              <a:t>그 현상의 나머지 부분이 나머지 사실이나  조건의 결과다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>
              <a:buFont typeface="Wingdings" pitchFamily="2" charset="2"/>
              <a:buChar char="l"/>
            </a:pPr>
            <a:r>
              <a:rPr lang="en-US" altLang="ko-KR" dirty="0" smtClean="0"/>
              <a:t> </a:t>
            </a:r>
            <a:r>
              <a:rPr lang="ko-KR" altLang="en-US" dirty="0" err="1" smtClean="0"/>
              <a:t>공변법</a:t>
            </a:r>
            <a:r>
              <a:rPr lang="en-US" altLang="ko-KR" dirty="0" smtClean="0"/>
              <a:t>: </a:t>
            </a:r>
            <a:r>
              <a:rPr lang="ko-KR" altLang="en-US" dirty="0" smtClean="0"/>
              <a:t>어떤 현상이 특정한 방식으로 변화할 때마다 다른 현상도 특정한 방식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으로 변화하면 두 현상은 인과관계가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74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11560" y="332656"/>
            <a:ext cx="3168352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조사설계의 타당도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611560" y="2060848"/>
            <a:ext cx="2376264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내적 타당도</a:t>
            </a:r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611560" y="3717032"/>
            <a:ext cx="2376264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외적 타당도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31640" y="98072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타당도</a:t>
            </a:r>
            <a:r>
              <a:rPr lang="en-US" altLang="ko-KR" dirty="0" smtClean="0"/>
              <a:t>:  </a:t>
            </a:r>
            <a:r>
              <a:rPr lang="ko-KR" altLang="en-US" dirty="0" smtClean="0"/>
              <a:t>각 변수 사이의 인과관계를 알고자 하는 조사연구에서 </a:t>
            </a:r>
            <a:endParaRPr lang="en-US" altLang="ko-KR" dirty="0" smtClean="0"/>
          </a:p>
          <a:p>
            <a:r>
              <a:rPr lang="en-US" altLang="ko-KR" dirty="0" smtClean="0"/>
              <a:t>         </a:t>
            </a:r>
            <a:r>
              <a:rPr lang="ko-KR" altLang="en-US" dirty="0" smtClean="0"/>
              <a:t>각 변수들의 관계에 대해 인과적 추론을  할 수 있을 정도  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3848" y="2060848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종속변수에서 나타나는 변화가 독립변수의 변화에 의한 것 임을 확신할 수 있는 정도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3789040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표본에서 얻어진 연구의 결과로 인해 연구조건을 넘어선 다른 환경이나 다른 집단들까지 적용하는 일반화를 할 수 있을 정도</a:t>
            </a:r>
            <a:endParaRPr lang="en-US" altLang="ko-KR" dirty="0" smtClean="0"/>
          </a:p>
          <a:p>
            <a:r>
              <a:rPr lang="en-US" altLang="ko-KR" dirty="0" smtClean="0"/>
              <a:t>( </a:t>
            </a:r>
            <a:r>
              <a:rPr lang="ko-KR" altLang="en-US" dirty="0" smtClean="0"/>
              <a:t>연구 결과를  보다 많은 상황과 사람들에게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일반화할 수 </a:t>
            </a:r>
            <a:r>
              <a:rPr lang="ko-KR" altLang="en-US" dirty="0" err="1" smtClean="0"/>
              <a:t>있는정도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75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6012160" y="0"/>
            <a:ext cx="3024336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내적 타당도 저해요인</a:t>
            </a: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864096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600" dirty="0" smtClean="0"/>
              <a:t>외부사건</a:t>
            </a:r>
            <a:r>
              <a:rPr lang="en-US" altLang="ko-KR" sz="1600" dirty="0" smtClean="0"/>
              <a:t>/</a:t>
            </a:r>
            <a:r>
              <a:rPr lang="ko-KR" altLang="en-US" sz="1600" dirty="0" smtClean="0"/>
              <a:t>우연한 사건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사전 사후 검사 사이에 발생하는  통제 불가능한 사건</a:t>
            </a:r>
            <a:endParaRPr lang="en-US" altLang="ko-KR" sz="1600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sz="1600" dirty="0" smtClean="0"/>
              <a:t>성숙효과</a:t>
            </a:r>
            <a:r>
              <a:rPr lang="en-US" altLang="ko-KR" sz="1600" dirty="0" smtClean="0"/>
              <a:t>/</a:t>
            </a:r>
            <a:r>
              <a:rPr lang="ko-KR" altLang="en-US" sz="1600" dirty="0" smtClean="0"/>
              <a:t>시간적 경과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연구기간 중 발생하는 개인의 신체적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심리적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성숙</a:t>
            </a:r>
            <a:endParaRPr lang="en-US" altLang="ko-KR" sz="1600" dirty="0" smtClean="0"/>
          </a:p>
          <a:p>
            <a:pPr marL="342900" indent="-342900">
              <a:buFont typeface="+mj-lt"/>
              <a:buAutoNum type="arabicPeriod"/>
            </a:pPr>
            <a:endParaRPr lang="en-US" altLang="ko-KR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sz="1600" dirty="0" smtClean="0"/>
              <a:t>테스트 효과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사전검사가 사후검사에 영향을 미치게 되어 변수간의 변화를 초래한다</a:t>
            </a:r>
            <a:r>
              <a:rPr lang="en-US" altLang="ko-KR" sz="1600" dirty="0" smtClean="0"/>
              <a:t>.</a:t>
            </a:r>
          </a:p>
          <a:p>
            <a:pPr marL="342900" indent="-342900"/>
            <a:r>
              <a:rPr lang="en-US" altLang="ko-KR" sz="1600" dirty="0" smtClean="0"/>
              <a:t>                  </a:t>
            </a:r>
            <a:r>
              <a:rPr lang="ko-KR" altLang="en-US" sz="1600" dirty="0" smtClean="0"/>
              <a:t>전검사에 대한 기억이나 전검사에 민감하여 전 검사 후 의도적인 노력을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        </a:t>
            </a:r>
            <a:r>
              <a:rPr lang="ko-KR" altLang="en-US" sz="1600" dirty="0" smtClean="0"/>
              <a:t>        통해서 후 검사의 </a:t>
            </a:r>
            <a:r>
              <a:rPr lang="ko-KR" altLang="en-US" sz="1600" dirty="0" err="1" smtClean="0"/>
              <a:t>타당도를</a:t>
            </a:r>
            <a:r>
              <a:rPr lang="ko-KR" altLang="en-US" sz="1600" dirty="0" smtClean="0"/>
              <a:t> 높일 수 있다</a:t>
            </a:r>
            <a:r>
              <a:rPr lang="en-US" altLang="ko-KR" sz="1600" dirty="0" smtClean="0"/>
              <a:t>.</a:t>
            </a:r>
          </a:p>
          <a:p>
            <a:pPr marL="342900" indent="-342900"/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4. </a:t>
            </a:r>
            <a:r>
              <a:rPr lang="ko-KR" altLang="en-US" sz="1600" dirty="0" smtClean="0"/>
              <a:t>도구효과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사전과 사후의 검사를 각각 다른 도구로 실시할 경우 그 결과의 차이가 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          </a:t>
            </a:r>
            <a:r>
              <a:rPr lang="ko-KR" altLang="en-US" sz="1600" dirty="0" smtClean="0"/>
              <a:t>프로그램의 개입효과인지 아니면 측정도구의 차이 때문이지 구분하기 힘들어 진다</a:t>
            </a:r>
            <a:r>
              <a:rPr lang="en-US" altLang="ko-KR" sz="1600" dirty="0" smtClean="0"/>
              <a:t>.</a:t>
            </a:r>
          </a:p>
          <a:p>
            <a:pPr marL="342900" indent="-342900"/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5.</a:t>
            </a:r>
            <a:r>
              <a:rPr lang="ko-KR" altLang="en-US" sz="1600" dirty="0" smtClean="0"/>
              <a:t>통계적 회귀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종속변수의 값이 가장 낮거나 높은 극단적인 사람들을  실험 집단으로 선택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                </a:t>
            </a:r>
            <a:r>
              <a:rPr lang="ko-KR" altLang="en-US" sz="1600" dirty="0" smtClean="0"/>
              <a:t> 했을 경우  다음 검사는 독립변수의 효과가 없더라도 높은 집단은 낮아지고 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                 </a:t>
            </a:r>
            <a:r>
              <a:rPr lang="ko-KR" altLang="en-US" sz="1600" dirty="0" smtClean="0"/>
              <a:t>낮은 집단은 높아지는 현상으로 나타난다</a:t>
            </a:r>
            <a:r>
              <a:rPr lang="en-US" altLang="ko-KR" sz="1600" dirty="0" smtClean="0"/>
              <a:t>.</a:t>
            </a:r>
          </a:p>
          <a:p>
            <a:pPr marL="342900" indent="-342900"/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6. </a:t>
            </a:r>
            <a:r>
              <a:rPr lang="ko-KR" altLang="en-US" sz="1600" dirty="0" smtClean="0"/>
              <a:t>편향된 선별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유사하지 않은 성격을 갖는 집단들을 대상으로 개입효과를 측정하려 할 때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                    </a:t>
            </a:r>
            <a:r>
              <a:rPr lang="ko-KR" altLang="en-US" sz="1600" dirty="0" smtClean="0"/>
              <a:t>이들을 비교하는 것은 아무런 의미가 없다</a:t>
            </a:r>
            <a:r>
              <a:rPr lang="en-US" altLang="ko-KR" sz="1600" dirty="0" smtClean="0"/>
              <a:t>.</a:t>
            </a:r>
          </a:p>
          <a:p>
            <a:pPr marL="342900" indent="-342900"/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7. </a:t>
            </a:r>
            <a:r>
              <a:rPr lang="ko-KR" altLang="en-US" sz="1600" dirty="0" smtClean="0"/>
              <a:t>실험 도중 탈락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실험 대상자가  이사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사망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질병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싫증 등의 사유로 탈락하는 경우 조사 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                      </a:t>
            </a:r>
            <a:r>
              <a:rPr lang="ko-KR" altLang="en-US" sz="1600" dirty="0" smtClean="0"/>
              <a:t>대상의 표본 숫자가 줄어들면서 잘못된 실험 결과가 될 수 있다</a:t>
            </a:r>
            <a:r>
              <a:rPr lang="en-US" altLang="ko-KR" sz="1600" dirty="0" smtClean="0"/>
              <a:t>.</a:t>
            </a:r>
          </a:p>
          <a:p>
            <a:pPr marL="342900" indent="-342900"/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8.</a:t>
            </a:r>
            <a:r>
              <a:rPr lang="ko-KR" altLang="en-US" sz="1600" dirty="0" smtClean="0"/>
              <a:t>인과적 시간순위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시간적인 우선성에 대한 불확실성으로 인해 인과관계가 곤란하게 되는 것</a:t>
            </a:r>
            <a:r>
              <a:rPr lang="en-US" altLang="ko-KR" sz="1600" dirty="0" smtClean="0"/>
              <a:t>.</a:t>
            </a:r>
          </a:p>
          <a:p>
            <a:pPr marL="342900" indent="-342900"/>
            <a:r>
              <a:rPr lang="en-US" altLang="ko-KR" sz="1600" dirty="0" smtClean="0"/>
              <a:t>                         (</a:t>
            </a:r>
            <a:r>
              <a:rPr lang="ko-KR" altLang="en-US" sz="1600" dirty="0" smtClean="0"/>
              <a:t>인과관계 방향의 모호성</a:t>
            </a:r>
            <a:r>
              <a:rPr lang="en-US" altLang="ko-KR" sz="1600" dirty="0" smtClean="0"/>
              <a:t>)</a:t>
            </a:r>
          </a:p>
          <a:p>
            <a:pPr marL="342900" indent="-342900"/>
            <a:endParaRPr lang="en-US" altLang="ko-KR" sz="1600" dirty="0" smtClean="0"/>
          </a:p>
          <a:p>
            <a:pPr marL="342900" indent="-342900"/>
            <a:r>
              <a:rPr lang="en-US" altLang="ko-KR" sz="1600" dirty="0" smtClean="0"/>
              <a:t>9.</a:t>
            </a:r>
            <a:r>
              <a:rPr lang="ko-KR" altLang="en-US" sz="1600" dirty="0" smtClean="0"/>
              <a:t>개입의 확산 </a:t>
            </a:r>
            <a:r>
              <a:rPr lang="en-US" altLang="ko-KR" sz="1600" dirty="0" smtClean="0"/>
              <a:t>/ </a:t>
            </a:r>
            <a:r>
              <a:rPr lang="ko-KR" altLang="en-US" sz="1600" dirty="0" smtClean="0"/>
              <a:t>모방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실험집단에서 실시한 프로그램이나 자극들에 의해서 실험집단의 사람들이 효과를 얻게 되고 그 효과가 다른 집단에 전파되어 두 집단의 비교가  어려워지는 것</a:t>
            </a: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76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39552" y="260648"/>
            <a:ext cx="3456384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내적 </a:t>
            </a:r>
            <a:r>
              <a:rPr lang="ko-KR" altLang="en-US" dirty="0" err="1" smtClean="0"/>
              <a:t>타당도를</a:t>
            </a:r>
            <a:r>
              <a:rPr lang="ko-KR" altLang="en-US" dirty="0" smtClean="0"/>
              <a:t> 높이는 방법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268760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무작위 배정</a:t>
            </a:r>
            <a:r>
              <a:rPr lang="en-US" altLang="ko-KR" dirty="0" smtClean="0"/>
              <a:t>: </a:t>
            </a:r>
            <a:r>
              <a:rPr lang="ko-KR" altLang="en-US" dirty="0" smtClean="0"/>
              <a:t>어떤 실험 대상이 실험 집단이나 통제집단에 배정될 기회가 동일한 조건에서 이들 두 집단 간의 어느 하나에 배정한다</a:t>
            </a:r>
            <a:r>
              <a:rPr lang="en-US" altLang="ko-KR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dirty="0" smtClean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 smtClean="0"/>
              <a:t>짝짓기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짝을 지어 하나는 실험집단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하나는 통제집단에 배정하는 방식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77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39552" y="404664"/>
            <a:ext cx="3096344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외적 </a:t>
            </a:r>
            <a:r>
              <a:rPr lang="ko-KR" altLang="en-US" dirty="0" err="1" smtClean="0"/>
              <a:t>타당도와</a:t>
            </a:r>
            <a:r>
              <a:rPr lang="ko-KR" altLang="en-US" dirty="0" smtClean="0"/>
              <a:t> 관련된 요인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124744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연구표본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환경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절차</a:t>
            </a:r>
            <a:r>
              <a:rPr lang="en-US" altLang="ko-KR" dirty="0" smtClean="0"/>
              <a:t>:</a:t>
            </a:r>
            <a:r>
              <a:rPr lang="ko-KR" altLang="en-US" dirty="0" smtClean="0"/>
              <a:t>대부분의 연구에서 전수조사를 할 수 없으므로</a:t>
            </a:r>
            <a:r>
              <a:rPr lang="en-US" altLang="ko-KR" dirty="0" smtClean="0"/>
              <a:t>  </a:t>
            </a:r>
          </a:p>
          <a:p>
            <a:pPr marL="342900" indent="-342900"/>
            <a:r>
              <a:rPr lang="en-US" altLang="ko-KR" dirty="0" smtClean="0"/>
              <a:t>                       </a:t>
            </a:r>
            <a:r>
              <a:rPr lang="ko-KR" altLang="en-US" dirty="0" smtClean="0"/>
              <a:t> 비용이나 시간 등을 고려하여 표본조사를 실시한다</a:t>
            </a:r>
            <a:r>
              <a:rPr lang="en-US" altLang="ko-KR" dirty="0" smtClean="0"/>
              <a:t>. </a:t>
            </a:r>
          </a:p>
          <a:p>
            <a:pPr marL="342900" indent="-342900"/>
            <a:r>
              <a:rPr lang="en-US" altLang="ko-KR" dirty="0" smtClean="0"/>
              <a:t>            </a:t>
            </a:r>
            <a:r>
              <a:rPr lang="ko-KR" altLang="en-US" dirty="0" smtClean="0"/>
              <a:t>위 표본들이 반드시 모집단을 적절하게 대표 하는 것이어야 한다</a:t>
            </a:r>
            <a:r>
              <a:rPr lang="en-US" altLang="ko-KR" dirty="0" smtClean="0"/>
              <a:t>.</a:t>
            </a:r>
          </a:p>
          <a:p>
            <a:pPr marL="342900" indent="-342900"/>
            <a:endParaRPr lang="en-US" altLang="ko-KR" dirty="0" smtClean="0"/>
          </a:p>
          <a:p>
            <a:pPr marL="342900" indent="-342900"/>
            <a:r>
              <a:rPr lang="en-US" altLang="ko-KR" dirty="0" smtClean="0"/>
              <a:t>2. </a:t>
            </a:r>
            <a:r>
              <a:rPr lang="ko-KR" altLang="en-US" dirty="0" smtClean="0"/>
              <a:t>연구 </a:t>
            </a:r>
            <a:r>
              <a:rPr lang="ko-KR" altLang="en-US" dirty="0" err="1" smtClean="0"/>
              <a:t>반응성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조사대상자 자신들이 특정한 조사연구의 대상이 되고 있음을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             </a:t>
            </a:r>
            <a:r>
              <a:rPr lang="ko-KR" altLang="en-US" dirty="0" smtClean="0"/>
              <a:t> 인식한다면  그에 따른 특별한 반응을 하게 된다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호손효과</a:t>
            </a:r>
            <a:r>
              <a:rPr lang="en-US" altLang="ko-KR" dirty="0" smtClean="0"/>
              <a:t>)</a:t>
            </a:r>
          </a:p>
          <a:p>
            <a:pPr marL="342900" indent="-342900"/>
            <a:r>
              <a:rPr lang="en-US" altLang="ko-KR" dirty="0" smtClean="0">
                <a:solidFill>
                  <a:srgbClr val="FF0000"/>
                </a:solidFill>
              </a:rPr>
              <a:t>           </a:t>
            </a:r>
            <a:r>
              <a:rPr lang="ko-KR" altLang="en-US" dirty="0" smtClean="0">
                <a:solidFill>
                  <a:srgbClr val="FF0000"/>
                </a:solidFill>
              </a:rPr>
              <a:t>연구집단 참여자의 특별한 행동 </a:t>
            </a:r>
            <a:r>
              <a:rPr lang="en-US" altLang="ko-KR" dirty="0" smtClean="0">
                <a:solidFill>
                  <a:srgbClr val="FF0000"/>
                </a:solidFill>
              </a:rPr>
              <a:t>: </a:t>
            </a:r>
            <a:r>
              <a:rPr lang="ko-KR" altLang="en-US" dirty="0" err="1" smtClean="0">
                <a:solidFill>
                  <a:srgbClr val="FF0000"/>
                </a:solidFill>
              </a:rPr>
              <a:t>호손효과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en-US" altLang="ko-KR" dirty="0" smtClean="0">
                <a:solidFill>
                  <a:srgbClr val="FF0000"/>
                </a:solidFill>
              </a:rPr>
              <a:t>           </a:t>
            </a:r>
            <a:r>
              <a:rPr lang="ko-KR" altLang="en-US" dirty="0" smtClean="0">
                <a:solidFill>
                  <a:srgbClr val="FF0000"/>
                </a:solidFill>
              </a:rPr>
              <a:t>통제집단 참여자의 고의적 행동</a:t>
            </a:r>
            <a:r>
              <a:rPr lang="en-US" altLang="ko-KR" dirty="0" smtClean="0">
                <a:solidFill>
                  <a:srgbClr val="FF0000"/>
                </a:solidFill>
              </a:rPr>
              <a:t>: </a:t>
            </a:r>
            <a:r>
              <a:rPr lang="ko-KR" altLang="en-US" dirty="0" err="1" smtClean="0">
                <a:solidFill>
                  <a:srgbClr val="FF0000"/>
                </a:solidFill>
              </a:rPr>
              <a:t>존헨리효과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marL="342900" indent="-342900"/>
            <a:endParaRPr lang="en-US" altLang="ko-KR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en-US" altLang="ko-KR" dirty="0" smtClean="0"/>
              <a:t>3.</a:t>
            </a:r>
            <a:r>
              <a:rPr lang="ko-KR" altLang="en-US" dirty="0" err="1" smtClean="0"/>
              <a:t>가실험효과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실제로 처치나 개입이 이루어 지지 않았는데도 불구하고 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              </a:t>
            </a:r>
            <a:r>
              <a:rPr lang="ko-KR" altLang="en-US" dirty="0" smtClean="0"/>
              <a:t>그것을 받은 것과 유사한 효과가 나타나는 경우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플라시보효과</a:t>
            </a:r>
            <a:r>
              <a:rPr lang="en-US" altLang="ko-KR" dirty="0" smtClean="0"/>
              <a:t>)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78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39552" y="476672"/>
            <a:ext cx="4392488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외적 </a:t>
            </a:r>
            <a:r>
              <a:rPr lang="ko-KR" altLang="en-US" dirty="0" err="1" smtClean="0"/>
              <a:t>타당도를</a:t>
            </a:r>
            <a:r>
              <a:rPr lang="ko-KR" altLang="en-US" dirty="0" smtClean="0"/>
              <a:t> 확보하기 위한 방안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484784"/>
            <a:ext cx="6984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무작위 </a:t>
            </a:r>
            <a:r>
              <a:rPr lang="ko-KR" altLang="en-US" dirty="0" err="1" smtClean="0"/>
              <a:t>표집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계획적 </a:t>
            </a:r>
            <a:r>
              <a:rPr lang="ko-KR" altLang="en-US" dirty="0" err="1" smtClean="0"/>
              <a:t>표집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일반화 시키고자 하는  집단</a:t>
            </a:r>
            <a:r>
              <a:rPr lang="en-US" altLang="ko-KR" dirty="0" smtClean="0"/>
              <a:t>. </a:t>
            </a:r>
            <a:r>
              <a:rPr lang="ko-KR" altLang="en-US" dirty="0" smtClean="0"/>
              <a:t>상황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시기를 규정한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                 </a:t>
            </a:r>
            <a:r>
              <a:rPr lang="ko-KR" altLang="en-US" dirty="0" smtClean="0"/>
              <a:t>다음 표본을 추출</a:t>
            </a:r>
            <a:endParaRPr lang="en-US" altLang="ko-KR" dirty="0" smtClean="0"/>
          </a:p>
          <a:p>
            <a:pPr marL="342900" indent="-342900"/>
            <a:endParaRPr lang="en-US" altLang="ko-KR" dirty="0" smtClean="0"/>
          </a:p>
          <a:p>
            <a:pPr marL="342900" indent="-342900"/>
            <a:r>
              <a:rPr lang="en-US" altLang="ko-KR" dirty="0" smtClean="0"/>
              <a:t>3. </a:t>
            </a:r>
            <a:r>
              <a:rPr lang="ko-KR" altLang="en-US" dirty="0" smtClean="0"/>
              <a:t>대표적인 사례만 표본 선정</a:t>
            </a:r>
            <a:r>
              <a:rPr lang="en-US" altLang="ko-KR" dirty="0" smtClean="0"/>
              <a:t>:</a:t>
            </a:r>
          </a:p>
          <a:p>
            <a:pPr marL="342900" indent="-342900"/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79</a:t>
            </a:fld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755576" y="620688"/>
            <a:ext cx="3672408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실험설계의 원리</a:t>
            </a:r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259632" y="1412776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실험이란 새로운 사실을 알고자 하거나 수행된 실험결과를 긍정 또는 부정하기 위한 계획된 탐색이라 할 수 있다</a:t>
            </a:r>
            <a:r>
              <a:rPr lang="en-US" altLang="ko-KR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연구조사를 수행하기 이전에 어떠한 형태로 어떤 조사를 수행해야 하는지 미리 계획하여 조사의 타당성을 증가시키고 조사과정에서 발생할 수 있는 오류를 줄일 수 있도록 하는 체계적인 계획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571472" y="500042"/>
            <a:ext cx="3286148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1)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과학의 목적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500034" y="1857364"/>
            <a:ext cx="3143272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ea"/>
              <a:buAutoNum type="circleNumDbPlain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지식제공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500034" y="2857496"/>
            <a:ext cx="3143272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ko-KR" dirty="0" smtClean="0">
                <a:latin typeface="HY동녘M" pitchFamily="18" charset="-127"/>
                <a:ea typeface="HY동녘M" pitchFamily="18" charset="-127"/>
              </a:rPr>
              <a:t>②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규칙성의 일반화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428596" y="3857628"/>
            <a:ext cx="4357718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③ 변수들 사이의 관계를 기술하고 설명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28596" y="5072074"/>
            <a:ext cx="3786214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mtClean="0">
                <a:latin typeface="HY동녘M" pitchFamily="18" charset="-127"/>
                <a:ea typeface="HY동녘M" pitchFamily="18" charset="-127"/>
              </a:rPr>
              <a:t>④ 이론을 바탕으로 현상을 예측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121442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현상을  설명할 수 있는 이론을 제시한다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57620" y="1857364"/>
            <a:ext cx="44291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과학은 존재하는 것에만 관심을 가지며 가치관의 문제는 다루지 않는다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다만 어떤 상태로 존재하며 왜 그렇게 존재하며 어떻게 될 것인가에 대한 지식만을 제공한다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6182" y="2857496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자연현상이나 사회현상 안에서 존재하는 논리적이고 지속적인 패턴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즉 규칙을 일반화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과학은 발견된 규칙성을 이론과 법칙으로 일반화 시킨다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과학은 객관성을 가져야 하며 동일한 과정을 밟을 경우 동일한 결과를 경험한다는 의미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(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간주관성</a:t>
            </a:r>
            <a:r>
              <a:rPr lang="en-US" altLang="ko-KR" sz="1100" dirty="0">
                <a:latin typeface="HY동녘M" pitchFamily="18" charset="-127"/>
                <a:ea typeface="HY동녘M" pitchFamily="18" charset="-127"/>
              </a:rPr>
              <a:t>)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6182" y="4429132"/>
            <a:ext cx="49292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연구의 대상에는 다수의 변수가 있으며 과학은 이러한 변수들 사이의 관계를 설명하기 위해 변수들 사이의 인과관계를 밝혀야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43306" y="5643578"/>
            <a:ext cx="50006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관심의 대상이 되는 경험적 사건이나 형태를 모두 포괄하여 설명할 수 있는 일반법칙을 개발하고 개별적으로 알려진 사건들에 관한 지식을 결합하여 사건에 대해 신뢰성 있는 예측을 하는 것이다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80</a:t>
            </a:fld>
            <a:endParaRPr lang="ko-KR" altLang="en-US"/>
          </a:p>
        </p:txBody>
      </p:sp>
      <p:sp>
        <p:nvSpPr>
          <p:cNvPr id="3" name="타원 2"/>
          <p:cNvSpPr/>
          <p:nvPr/>
        </p:nvSpPr>
        <p:spPr>
          <a:xfrm>
            <a:off x="179512" y="1268760"/>
            <a:ext cx="1656184" cy="10081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1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단계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1400" dirty="0" smtClean="0">
                <a:latin typeface="굴림" pitchFamily="50" charset="-127"/>
                <a:ea typeface="굴림" pitchFamily="50" charset="-127"/>
              </a:rPr>
              <a:t>연구대상자</a:t>
            </a:r>
            <a:endParaRPr lang="en-US" altLang="ko-KR" sz="1400" dirty="0" smtClean="0"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배치</a:t>
            </a:r>
            <a:endParaRPr lang="ko-KR" altLang="en-US" sz="16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" name="타원 3"/>
          <p:cNvSpPr/>
          <p:nvPr/>
        </p:nvSpPr>
        <p:spPr>
          <a:xfrm>
            <a:off x="1907704" y="1268760"/>
            <a:ext cx="1512168" cy="10081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단계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종속변수 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사전검사</a:t>
            </a:r>
            <a:endParaRPr lang="ko-KR" altLang="en-US" sz="16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타원 4"/>
          <p:cNvSpPr/>
          <p:nvPr/>
        </p:nvSpPr>
        <p:spPr>
          <a:xfrm>
            <a:off x="3635896" y="1268760"/>
            <a:ext cx="1728192" cy="10081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3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단계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독립변수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조작</a:t>
            </a:r>
            <a:endParaRPr lang="ko-KR" altLang="en-US" sz="16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5364088" y="1268760"/>
            <a:ext cx="1728192" cy="10081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굴림" pitchFamily="50" charset="-127"/>
                <a:ea typeface="굴림" pitchFamily="50" charset="-127"/>
              </a:rPr>
              <a:t>4</a:t>
            </a:r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단계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종속변수</a:t>
            </a:r>
            <a:endParaRPr lang="en-US" altLang="ko-KR" sz="1600" dirty="0" smtClean="0"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1600" dirty="0" smtClean="0">
                <a:latin typeface="굴림" pitchFamily="50" charset="-127"/>
                <a:ea typeface="굴림" pitchFamily="50" charset="-127"/>
              </a:rPr>
              <a:t>사후검사</a:t>
            </a:r>
            <a:endParaRPr lang="ko-KR" altLang="en-US" sz="16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236296" y="1268760"/>
            <a:ext cx="1800200" cy="93610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5</a:t>
            </a:r>
            <a:r>
              <a:rPr lang="ko-KR" altLang="en-US" sz="1600" dirty="0" smtClean="0"/>
              <a:t>단계</a:t>
            </a:r>
            <a:endParaRPr lang="en-US" altLang="ko-KR" sz="1600" dirty="0" smtClean="0"/>
          </a:p>
          <a:p>
            <a:pPr algn="ctr"/>
            <a:r>
              <a:rPr lang="ko-KR" altLang="en-US" sz="1600" dirty="0" smtClean="0"/>
              <a:t>점수차</a:t>
            </a:r>
            <a:r>
              <a:rPr lang="ko-KR" altLang="en-US" sz="1600" dirty="0" smtClean="0"/>
              <a:t>이 </a:t>
            </a:r>
            <a:r>
              <a:rPr lang="ko-KR" altLang="en-US" sz="1600" dirty="0" smtClean="0"/>
              <a:t>비교</a:t>
            </a:r>
            <a:endParaRPr lang="en-US" altLang="ko-KR" sz="1600" dirty="0" smtClean="0"/>
          </a:p>
          <a:p>
            <a:pPr algn="ctr"/>
            <a:r>
              <a:rPr lang="ko-KR" altLang="en-US" sz="1600" dirty="0" smtClean="0"/>
              <a:t>및 </a:t>
            </a:r>
            <a:r>
              <a:rPr lang="ko-KR" altLang="en-US" sz="1600" dirty="0" smtClean="0"/>
              <a:t>가설검증</a:t>
            </a:r>
            <a:endParaRPr lang="ko-KR" altLang="en-US" sz="1600" dirty="0"/>
          </a:p>
        </p:txBody>
      </p:sp>
      <p:sp>
        <p:nvSpPr>
          <p:cNvPr id="8" name="순서도: 처리 7"/>
          <p:cNvSpPr/>
          <p:nvPr/>
        </p:nvSpPr>
        <p:spPr>
          <a:xfrm>
            <a:off x="0" y="2996952"/>
            <a:ext cx="683568" cy="1656184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조사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대상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표본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1043608" y="2708920"/>
            <a:ext cx="108012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실험집단</a:t>
            </a:r>
            <a:endParaRPr lang="ko-KR" altLang="en-US" sz="1600" dirty="0"/>
          </a:p>
        </p:txBody>
      </p:sp>
      <p:sp>
        <p:nvSpPr>
          <p:cNvPr id="10" name="직사각형 9"/>
          <p:cNvSpPr/>
          <p:nvPr/>
        </p:nvSpPr>
        <p:spPr>
          <a:xfrm>
            <a:off x="1043608" y="4725144"/>
            <a:ext cx="108012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실험집단</a:t>
            </a:r>
            <a:endParaRPr lang="ko-KR" alt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2627784" y="2708920"/>
            <a:ext cx="108012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O1</a:t>
            </a:r>
            <a:endParaRPr lang="ko-KR" altLang="en-US" sz="1600" dirty="0"/>
          </a:p>
        </p:txBody>
      </p:sp>
      <p:sp>
        <p:nvSpPr>
          <p:cNvPr id="13" name="직사각형 12"/>
          <p:cNvSpPr/>
          <p:nvPr/>
        </p:nvSpPr>
        <p:spPr>
          <a:xfrm>
            <a:off x="4211960" y="2708920"/>
            <a:ext cx="108012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X</a:t>
            </a:r>
            <a:endParaRPr lang="ko-KR" altLang="en-US" sz="1600" dirty="0"/>
          </a:p>
        </p:txBody>
      </p:sp>
      <p:sp>
        <p:nvSpPr>
          <p:cNvPr id="14" name="직사각형 13"/>
          <p:cNvSpPr/>
          <p:nvPr/>
        </p:nvSpPr>
        <p:spPr>
          <a:xfrm>
            <a:off x="5796136" y="2708920"/>
            <a:ext cx="108012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O2</a:t>
            </a:r>
            <a:endParaRPr lang="ko-KR" altLang="en-US" sz="1600" dirty="0"/>
          </a:p>
        </p:txBody>
      </p:sp>
      <p:sp>
        <p:nvSpPr>
          <p:cNvPr id="15" name="직사각형 14"/>
          <p:cNvSpPr/>
          <p:nvPr/>
        </p:nvSpPr>
        <p:spPr>
          <a:xfrm>
            <a:off x="5868144" y="4725144"/>
            <a:ext cx="108012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O4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2699792" y="4725144"/>
            <a:ext cx="108012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O3</a:t>
            </a:r>
            <a:endParaRPr lang="ko-KR" altLang="en-US" sz="1600" dirty="0"/>
          </a:p>
        </p:txBody>
      </p:sp>
      <p:sp>
        <p:nvSpPr>
          <p:cNvPr id="17" name="오른쪽 화살표 16"/>
          <p:cNvSpPr/>
          <p:nvPr/>
        </p:nvSpPr>
        <p:spPr>
          <a:xfrm>
            <a:off x="755576" y="2924944"/>
            <a:ext cx="216024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오른쪽 화살표 19"/>
          <p:cNvSpPr/>
          <p:nvPr/>
        </p:nvSpPr>
        <p:spPr>
          <a:xfrm>
            <a:off x="3851920" y="4869160"/>
            <a:ext cx="1728192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오른쪽 화살표 20"/>
          <p:cNvSpPr/>
          <p:nvPr/>
        </p:nvSpPr>
        <p:spPr>
          <a:xfrm>
            <a:off x="2195736" y="4869160"/>
            <a:ext cx="216024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오른쪽 화살표 21"/>
          <p:cNvSpPr/>
          <p:nvPr/>
        </p:nvSpPr>
        <p:spPr>
          <a:xfrm>
            <a:off x="5364088" y="2852936"/>
            <a:ext cx="216024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오른쪽 화살표 22"/>
          <p:cNvSpPr/>
          <p:nvPr/>
        </p:nvSpPr>
        <p:spPr>
          <a:xfrm>
            <a:off x="3779912" y="2924944"/>
            <a:ext cx="216024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오른쪽 화살표 23"/>
          <p:cNvSpPr/>
          <p:nvPr/>
        </p:nvSpPr>
        <p:spPr>
          <a:xfrm>
            <a:off x="2267744" y="2924944"/>
            <a:ext cx="216024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7092280" y="27089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de=O2-O1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092280" y="47971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dc=O4-O3</a:t>
            </a:r>
            <a:endParaRPr lang="ko-KR" altLang="en-US" dirty="0"/>
          </a:p>
        </p:txBody>
      </p:sp>
      <p:sp>
        <p:nvSpPr>
          <p:cNvPr id="27" name="아래쪽 화살표 26"/>
          <p:cNvSpPr/>
          <p:nvPr/>
        </p:nvSpPr>
        <p:spPr>
          <a:xfrm>
            <a:off x="7020272" y="3068960"/>
            <a:ext cx="144016" cy="28803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위쪽 화살표 28"/>
          <p:cNvSpPr/>
          <p:nvPr/>
        </p:nvSpPr>
        <p:spPr>
          <a:xfrm>
            <a:off x="7092280" y="4437112"/>
            <a:ext cx="144016" cy="216024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7236296" y="321297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유의미한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차이가 있음</a:t>
            </a:r>
            <a:endParaRPr lang="ko-KR" alt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308304" y="429309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유의미한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차이가 있음</a:t>
            </a:r>
            <a:endParaRPr lang="ko-KR" alt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7020272" y="36450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D=de-dc</a:t>
            </a:r>
            <a:endParaRPr lang="ko-KR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316416" y="299695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가설검증</a:t>
            </a:r>
            <a:endParaRPr lang="ko-KR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388424" y="429309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가설기각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835696" y="594928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실험설계의 원리</a:t>
            </a:r>
            <a:endParaRPr lang="ko-KR" altLang="en-US" dirty="0"/>
          </a:p>
        </p:txBody>
      </p:sp>
      <p:sp>
        <p:nvSpPr>
          <p:cNvPr id="36" name="오른쪽 화살표 35"/>
          <p:cNvSpPr/>
          <p:nvPr/>
        </p:nvSpPr>
        <p:spPr>
          <a:xfrm>
            <a:off x="755576" y="4869160"/>
            <a:ext cx="216024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1619672" y="3645024"/>
            <a:ext cx="47525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X= </a:t>
            </a:r>
            <a:r>
              <a:rPr lang="ko-KR" altLang="en-US" sz="1100" dirty="0" smtClean="0"/>
              <a:t>실험대상에 대한 처치나 개입의 조작</a:t>
            </a:r>
            <a:endParaRPr lang="en-US" altLang="ko-KR" sz="1100" dirty="0" smtClean="0"/>
          </a:p>
          <a:p>
            <a:r>
              <a:rPr lang="en-US" altLang="ko-KR" sz="1100" dirty="0" smtClean="0"/>
              <a:t>O= </a:t>
            </a:r>
            <a:r>
              <a:rPr lang="ko-KR" altLang="en-US" sz="1100" dirty="0" smtClean="0"/>
              <a:t>관찰 혹은 측정</a:t>
            </a:r>
            <a:endParaRPr lang="en-US" altLang="ko-KR" sz="1100" dirty="0" smtClean="0"/>
          </a:p>
          <a:p>
            <a:r>
              <a:rPr lang="en-US" altLang="ko-KR" sz="1100" dirty="0" smtClean="0"/>
              <a:t>D= </a:t>
            </a:r>
            <a:r>
              <a:rPr lang="ko-KR" altLang="en-US" sz="1100" dirty="0" smtClean="0"/>
              <a:t>실험집단과 통계집단의 점수차</a:t>
            </a:r>
            <a:endParaRPr lang="ko-K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81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267744" y="908720"/>
            <a:ext cx="27363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실험설계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611560" y="2924944"/>
            <a:ext cx="1728192" cy="26642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순수실험설계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600" dirty="0" err="1" smtClean="0"/>
              <a:t>전후시험</a:t>
            </a:r>
            <a:endParaRPr lang="en-US" altLang="ko-KR" sz="1600" dirty="0" smtClean="0"/>
          </a:p>
          <a:p>
            <a:r>
              <a:rPr lang="ko-KR" altLang="en-US" sz="1600" dirty="0" smtClean="0"/>
              <a:t> 통제집단설계</a:t>
            </a:r>
            <a:endParaRPr lang="en-US" altLang="ko-KR" sz="16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600" dirty="0" smtClean="0"/>
              <a:t> </a:t>
            </a:r>
            <a:r>
              <a:rPr lang="ko-KR" altLang="en-US" sz="1600" dirty="0" smtClean="0"/>
              <a:t>후시험 통제</a:t>
            </a:r>
            <a:endParaRPr lang="en-US" altLang="ko-KR" sz="1600" dirty="0" smtClean="0"/>
          </a:p>
          <a:p>
            <a:r>
              <a:rPr lang="en-US" altLang="ko-KR" sz="1600" dirty="0" smtClean="0"/>
              <a:t> </a:t>
            </a:r>
            <a:r>
              <a:rPr lang="ko-KR" altLang="en-US" sz="1600" dirty="0" smtClean="0"/>
              <a:t> 집단설계</a:t>
            </a:r>
            <a:endParaRPr lang="en-US" altLang="ko-KR" sz="16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600" dirty="0" smtClean="0"/>
              <a:t>솔로몬의 </a:t>
            </a:r>
            <a:endParaRPr lang="en-US" altLang="ko-KR" sz="1600" dirty="0" smtClean="0"/>
          </a:p>
          <a:p>
            <a:r>
              <a:rPr lang="en-US" altLang="ko-KR" sz="1600" dirty="0" smtClean="0"/>
              <a:t> </a:t>
            </a:r>
            <a:r>
              <a:rPr lang="en-US" altLang="ko-KR" sz="1600" dirty="0" smtClean="0"/>
              <a:t>  4</a:t>
            </a:r>
            <a:r>
              <a:rPr lang="ko-KR" altLang="en-US" sz="1600" dirty="0" smtClean="0"/>
              <a:t>집단설계</a:t>
            </a:r>
            <a:endParaRPr lang="en-US" altLang="ko-KR" sz="16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600" dirty="0" err="1" smtClean="0"/>
              <a:t>플라시보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r>
              <a:rPr lang="en-US" altLang="ko-KR" sz="1600" dirty="0" smtClean="0"/>
              <a:t> 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통제집단설계</a:t>
            </a:r>
            <a:endParaRPr lang="ko-KR" altLang="en-US" sz="1600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2627784" y="2924944"/>
            <a:ext cx="1728192" cy="26642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유사실험설계</a:t>
            </a:r>
            <a:endParaRPr lang="en-US" altLang="ko-KR" dirty="0" smtClean="0"/>
          </a:p>
          <a:p>
            <a:pPr algn="ctr"/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600" dirty="0" smtClean="0"/>
              <a:t> </a:t>
            </a:r>
            <a:r>
              <a:rPr lang="ko-KR" altLang="en-US" sz="1600" dirty="0" err="1" smtClean="0"/>
              <a:t>시계열</a:t>
            </a:r>
            <a:r>
              <a:rPr lang="ko-KR" altLang="en-US" sz="1600" dirty="0" smtClean="0"/>
              <a:t> 설계</a:t>
            </a:r>
            <a:endParaRPr lang="en-US" altLang="ko-KR" sz="1600" dirty="0" smtClean="0"/>
          </a:p>
          <a:p>
            <a:pPr>
              <a:buFont typeface="Arial" pitchFamily="34" charset="0"/>
              <a:buChar char="•"/>
            </a:pPr>
            <a:endParaRPr lang="en-US" altLang="ko-KR" sz="16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600" dirty="0" err="1" smtClean="0"/>
              <a:t>비동일</a:t>
            </a:r>
            <a:r>
              <a:rPr lang="ko-KR" altLang="en-US" sz="1600" dirty="0" smtClean="0"/>
              <a:t> 통제집단설계</a:t>
            </a:r>
            <a:endParaRPr lang="en-US" altLang="ko-KR" sz="1600" dirty="0" smtClean="0"/>
          </a:p>
          <a:p>
            <a:pPr algn="ctr"/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4644008" y="2924944"/>
            <a:ext cx="1872208" cy="26642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원시실험설계</a:t>
            </a:r>
            <a:endParaRPr lang="en-US" altLang="ko-KR" dirty="0" smtClean="0"/>
          </a:p>
          <a:p>
            <a:pPr algn="ctr"/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600" dirty="0" smtClean="0"/>
              <a:t>단일사례연구</a:t>
            </a:r>
            <a:endParaRPr lang="en-US" altLang="ko-KR" sz="1600" dirty="0" smtClean="0"/>
          </a:p>
          <a:p>
            <a:pPr>
              <a:buFont typeface="Arial" pitchFamily="34" charset="0"/>
              <a:buChar char="•"/>
            </a:pPr>
            <a:endParaRPr lang="en-US" altLang="ko-KR" sz="16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600" dirty="0" smtClean="0"/>
              <a:t>단일집단</a:t>
            </a:r>
            <a:endParaRPr lang="en-US" altLang="ko-KR" sz="1600" dirty="0" smtClean="0"/>
          </a:p>
          <a:p>
            <a:r>
              <a:rPr lang="ko-KR" altLang="en-US" sz="1400" dirty="0" smtClean="0"/>
              <a:t>사전사후측정설계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400" dirty="0" smtClean="0"/>
              <a:t>정태적 집단비교설계</a:t>
            </a:r>
            <a:endParaRPr lang="ko-KR" altLang="en-US" sz="1400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6660232" y="2924944"/>
            <a:ext cx="1728192" cy="26642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사후실험설계</a:t>
            </a:r>
            <a:endParaRPr lang="en-US" altLang="ko-KR" dirty="0" smtClean="0"/>
          </a:p>
          <a:p>
            <a:pPr algn="ctr"/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 </a:t>
            </a:r>
            <a:r>
              <a:rPr lang="ko-KR" altLang="en-US" dirty="0" smtClean="0"/>
              <a:t>현장연구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회고연구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smtClean="0"/>
              <a:t>전망연구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82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83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84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F343-DDED-47CE-87C7-430DB4AE3D61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571472" y="500042"/>
            <a:ext cx="3286148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2)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과학적 방법의 특징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500034" y="1214422"/>
            <a:ext cx="3500462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ea"/>
              <a:buAutoNum type="circleNumDbPlain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개방적인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(open-mind)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자세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48" y="1214422"/>
            <a:ext cx="4214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과학적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조사방법은 우리가 이미 알고 있는 것 혹은 믿는 것 모두에 대하여 개방적인 자세를 갖고 있어야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28596" y="2071678"/>
            <a:ext cx="3143272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ko-KR" altLang="ko-KR" dirty="0" smtClean="0">
                <a:latin typeface="HY동녘M" pitchFamily="18" charset="-127"/>
                <a:ea typeface="HY동녘M" pitchFamily="18" charset="-127"/>
              </a:rPr>
              <a:t>②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관찰에 근거한 지식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248" y="2143116"/>
            <a:ext cx="42148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과학적 조사방법은 권위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전통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이념 등을 통해서가 아니라 관찰된 증거를 통해서  진리를 찾는 것이다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체계적이고 포괄적으로 이루어져야 하고 반복적으로 조사되어야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428596" y="3000372"/>
            <a:ext cx="3429024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mtClean="0">
                <a:latin typeface="HY동녘M" pitchFamily="18" charset="-127"/>
                <a:ea typeface="HY동녘M" pitchFamily="18" charset="-127"/>
              </a:rPr>
              <a:t>③ 명백한 규칙과 절차의 세계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4810" y="3071810"/>
            <a:ext cx="4214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과학적인 조사는 문제의</a:t>
            </a:r>
            <a:r>
              <a:rPr lang="en-US" altLang="ko-KR" sz="11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설정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가설제시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조사설계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측정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자료수집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자료분석 등의 일정한 규칙과 절차를 통하여 이루어 진다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 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57158" y="3929066"/>
            <a:ext cx="4714908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④ 의사소통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(communication)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을 위한 규칙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3504" y="3929066"/>
            <a:ext cx="37862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과학적 방법은 어떤 공통의 경험을 공유하거나 공유하기를 원하는 사람들에게 의사소통을 원활하게 해준다 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 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357158" y="4643446"/>
            <a:ext cx="3786214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⑤ 추론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(reasoning)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을 위한 규칙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3438" y="4714884"/>
            <a:ext cx="41434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경험적 관찰은 체계적이고 논리적인 구조에서 이루어져 과학적 방법은 추론된 지식의 논리적 기반을 명백히 한다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sz="11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357158" y="5500702"/>
            <a:ext cx="3786214" cy="5000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⑥ 경험적 객관성을 위한 규칙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9124" y="5572140"/>
            <a:ext cx="41434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과학적 방법은  경험적 객관성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(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진실</a:t>
            </a:r>
            <a:r>
              <a:rPr lang="en-US" altLang="ko-KR" sz="1100" dirty="0" smtClean="0">
                <a:latin typeface="HY동녘M" pitchFamily="18" charset="-127"/>
                <a:ea typeface="HY동녘M" pitchFamily="18" charset="-127"/>
              </a:rPr>
              <a:t>)</a:t>
            </a:r>
            <a:r>
              <a:rPr lang="ko-KR" altLang="en-US" sz="1100" dirty="0" smtClean="0">
                <a:latin typeface="HY동녘M" pitchFamily="18" charset="-127"/>
                <a:ea typeface="HY동녘M" pitchFamily="18" charset="-127"/>
              </a:rPr>
              <a:t>을 위하여 받아들여지는 기준과 입증을 위한 방법과 기술 등을  명백히 한다</a:t>
            </a:r>
            <a:r>
              <a:rPr lang="en-US" altLang="ko-KR" sz="1100" smtClean="0">
                <a:latin typeface="HY동녘M" pitchFamily="18" charset="-127"/>
                <a:ea typeface="HY동녘M" pitchFamily="18" charset="-127"/>
              </a:rPr>
              <a:t>.</a:t>
            </a:r>
            <a:endParaRPr lang="en-US" altLang="ko-KR" sz="1100" dirty="0" smtClean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</TotalTime>
  <Words>5672</Words>
  <Application>Microsoft Office PowerPoint</Application>
  <PresentationFormat>화면 슬라이드 쇼(4:3)</PresentationFormat>
  <Paragraphs>1135</Paragraphs>
  <Slides>84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84</vt:i4>
      </vt:variant>
    </vt:vector>
  </HeadingPairs>
  <TitlesOfParts>
    <vt:vector size="85" baseType="lpstr">
      <vt:lpstr>Office 테마</vt:lpstr>
      <vt:lpstr>사회복지 조사론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슬라이드 35</vt:lpstr>
      <vt:lpstr>슬라이드 36</vt:lpstr>
      <vt:lpstr>슬라이드 37</vt:lpstr>
      <vt:lpstr>슬라이드 38</vt:lpstr>
      <vt:lpstr>슬라이드 39</vt:lpstr>
      <vt:lpstr>슬라이드 40</vt:lpstr>
      <vt:lpstr>슬라이드 41</vt:lpstr>
      <vt:lpstr>슬라이드 42</vt:lpstr>
      <vt:lpstr>슬라이드 43</vt:lpstr>
      <vt:lpstr>슬라이드 44</vt:lpstr>
      <vt:lpstr>슬라이드 45</vt:lpstr>
      <vt:lpstr>슬라이드 46</vt:lpstr>
      <vt:lpstr>슬라이드 47</vt:lpstr>
      <vt:lpstr>슬라이드 48</vt:lpstr>
      <vt:lpstr>슬라이드 49</vt:lpstr>
      <vt:lpstr>슬라이드 50</vt:lpstr>
      <vt:lpstr>슬라이드 51</vt:lpstr>
      <vt:lpstr>슬라이드 52</vt:lpstr>
      <vt:lpstr>슬라이드 53</vt:lpstr>
      <vt:lpstr>슬라이드 54</vt:lpstr>
      <vt:lpstr>슬라이드 55</vt:lpstr>
      <vt:lpstr>슬라이드 56</vt:lpstr>
      <vt:lpstr>슬라이드 57</vt:lpstr>
      <vt:lpstr>슬라이드 58</vt:lpstr>
      <vt:lpstr>슬라이드 59</vt:lpstr>
      <vt:lpstr>슬라이드 60</vt:lpstr>
      <vt:lpstr>슬라이드 61</vt:lpstr>
      <vt:lpstr>슬라이드 62</vt:lpstr>
      <vt:lpstr>슬라이드 63</vt:lpstr>
      <vt:lpstr>슬라이드 64</vt:lpstr>
      <vt:lpstr>슬라이드 65</vt:lpstr>
      <vt:lpstr>슬라이드 66</vt:lpstr>
      <vt:lpstr>슬라이드 67</vt:lpstr>
      <vt:lpstr>슬라이드 68</vt:lpstr>
      <vt:lpstr>슬라이드 69</vt:lpstr>
      <vt:lpstr>슬라이드 70</vt:lpstr>
      <vt:lpstr>슬라이드 71</vt:lpstr>
      <vt:lpstr>슬라이드 72</vt:lpstr>
      <vt:lpstr>슬라이드 73</vt:lpstr>
      <vt:lpstr>슬라이드 74</vt:lpstr>
      <vt:lpstr>슬라이드 75</vt:lpstr>
      <vt:lpstr>슬라이드 76</vt:lpstr>
      <vt:lpstr>슬라이드 77</vt:lpstr>
      <vt:lpstr>슬라이드 78</vt:lpstr>
      <vt:lpstr>슬라이드 79</vt:lpstr>
      <vt:lpstr>슬라이드 80</vt:lpstr>
      <vt:lpstr>슬라이드 81</vt:lpstr>
      <vt:lpstr>슬라이드 82</vt:lpstr>
      <vt:lpstr>슬라이드 83</vt:lpstr>
      <vt:lpstr>슬라이드 84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 조사론</dc:title>
  <dc:creator>user</dc:creator>
  <cp:lastModifiedBy>user</cp:lastModifiedBy>
  <cp:revision>232</cp:revision>
  <dcterms:created xsi:type="dcterms:W3CDTF">2012-09-06T05:03:48Z</dcterms:created>
  <dcterms:modified xsi:type="dcterms:W3CDTF">2012-11-29T09:10:55Z</dcterms:modified>
</cp:coreProperties>
</file>