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123F4-66C5-4EBF-AA8C-7E3B65BD65F1}" type="datetimeFigureOut">
              <a:rPr lang="ko-KR" altLang="en-US" smtClean="0"/>
              <a:t>2014-07-08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EFD0C-43DA-4A8D-A7C1-450F3450458F}" type="slidenum">
              <a:rPr lang="ko-KR" altLang="en-US" smtClean="0"/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4000" dirty="0" smtClean="0"/>
              <a:t>조선시대 중인의 생활모습</a:t>
            </a:r>
            <a:endParaRPr lang="ko-KR" altLang="en-US" sz="4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57158" y="1714488"/>
            <a:ext cx="8572560" cy="492922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[1] </a:t>
            </a:r>
            <a:r>
              <a:rPr lang="ko-KR" altLang="en-US" sz="4000" dirty="0" smtClean="0">
                <a:solidFill>
                  <a:schemeClr val="accent6">
                    <a:lumMod val="50000"/>
                  </a:schemeClr>
                </a:solidFill>
              </a:rPr>
              <a:t>중인의 구성</a:t>
            </a:r>
          </a:p>
          <a:p>
            <a:pPr algn="l"/>
            <a:r>
              <a:rPr lang="ko-KR" altLang="en-US" sz="4000" dirty="0" smtClean="0">
                <a:solidFill>
                  <a:schemeClr val="accent6">
                    <a:lumMod val="50000"/>
                  </a:schemeClr>
                </a:solidFill>
              </a:rPr>
              <a:t>① 향리</a:t>
            </a:r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ko-KR" altLang="en-US" sz="4000" dirty="0" smtClean="0">
                <a:solidFill>
                  <a:schemeClr val="accent6">
                    <a:lumMod val="50000"/>
                  </a:schemeClr>
                </a:solidFill>
              </a:rPr>
              <a:t>기술관 </a:t>
            </a:r>
          </a:p>
          <a:p>
            <a:pPr algn="l"/>
            <a:r>
              <a:rPr lang="ko-KR" altLang="en-US" sz="4000" dirty="0" smtClean="0">
                <a:solidFill>
                  <a:schemeClr val="accent6">
                    <a:lumMod val="50000"/>
                  </a:schemeClr>
                </a:solidFill>
              </a:rPr>
              <a:t>직역 세습</a:t>
            </a:r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ko-KR" altLang="en-US" sz="4000" dirty="0" smtClean="0">
                <a:solidFill>
                  <a:schemeClr val="accent6">
                    <a:lumMod val="50000"/>
                  </a:schemeClr>
                </a:solidFill>
              </a:rPr>
              <a:t>신분내혼제</a:t>
            </a:r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ko-KR" altLang="en-US" sz="4000" dirty="0" smtClean="0">
                <a:solidFill>
                  <a:schemeClr val="accent6">
                    <a:lumMod val="50000"/>
                  </a:schemeClr>
                </a:solidFill>
              </a:rPr>
              <a:t>신분 안에서 혼인</a:t>
            </a:r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), </a:t>
            </a:r>
            <a:r>
              <a:rPr lang="ko-KR" altLang="en-US" sz="4000" dirty="0" smtClean="0">
                <a:solidFill>
                  <a:schemeClr val="accent6">
                    <a:lumMod val="50000"/>
                  </a:schemeClr>
                </a:solidFill>
              </a:rPr>
              <a:t>관청 주변에 거주</a:t>
            </a:r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/ </a:t>
            </a:r>
            <a:r>
              <a:rPr lang="ko-KR" altLang="en-US" sz="4000" dirty="0" smtClean="0">
                <a:solidFill>
                  <a:schemeClr val="accent6">
                    <a:lumMod val="50000"/>
                  </a:schemeClr>
                </a:solidFill>
              </a:rPr>
              <a:t>오늘날 전문직</a:t>
            </a:r>
          </a:p>
          <a:p>
            <a:pPr algn="l"/>
            <a:endParaRPr lang="ko-KR" alt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285728"/>
            <a:ext cx="8229600" cy="4525963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altLang="ko-KR" sz="4000" dirty="0" smtClean="0"/>
              <a:t>-</a:t>
            </a:r>
            <a:r>
              <a:rPr lang="en-US" altLang="ko-KR" dirty="0" smtClean="0"/>
              <a:t> </a:t>
            </a:r>
            <a:r>
              <a:rPr lang="ko-KR" altLang="en-US" sz="4000" dirty="0" smtClean="0"/>
              <a:t>이기 타산적이며 깔끔한 사고방식 등의 면에서 서로 유사한 점을 많이 공유했고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다른 신분과도 분명히 구별될 수 있었다</a:t>
            </a:r>
            <a:r>
              <a:rPr lang="en-US" altLang="ko-KR" sz="4000" dirty="0" smtClean="0"/>
              <a:t>.</a:t>
            </a:r>
            <a:endParaRPr lang="ko-KR" alt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3143272"/>
          </a:xfrm>
          <a:solidFill>
            <a:schemeClr val="accent3">
              <a:lumMod val="75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</p:spPr>
        <p:txBody>
          <a:bodyPr>
            <a:normAutofit/>
          </a:bodyPr>
          <a:lstStyle/>
          <a:p>
            <a:r>
              <a:rPr lang="ko-KR" altLang="en-US" sz="4000" dirty="0" smtClean="0"/>
              <a:t>역관</a:t>
            </a:r>
            <a:r>
              <a:rPr lang="en-US" altLang="ko-KR" sz="4000" dirty="0" smtClean="0"/>
              <a:t>(</a:t>
            </a:r>
            <a:r>
              <a:rPr lang="ko-KR" altLang="en-US" sz="4000" dirty="0" smtClean="0"/>
              <a:t>동시통역사</a:t>
            </a:r>
            <a:r>
              <a:rPr lang="en-US" altLang="ko-KR" sz="4000" dirty="0" smtClean="0"/>
              <a:t>), </a:t>
            </a:r>
            <a:r>
              <a:rPr lang="ko-KR" altLang="en-US" sz="4000" dirty="0" smtClean="0"/>
              <a:t>산관</a:t>
            </a:r>
            <a:r>
              <a:rPr lang="en-US" altLang="ko-KR" sz="4000" dirty="0" smtClean="0"/>
              <a:t>(</a:t>
            </a:r>
            <a:r>
              <a:rPr lang="ko-KR" altLang="en-US" sz="4000" dirty="0" smtClean="0"/>
              <a:t>수학자</a:t>
            </a:r>
            <a:r>
              <a:rPr lang="en-US" altLang="ko-KR" sz="4000" dirty="0" smtClean="0"/>
              <a:t>), </a:t>
            </a:r>
            <a:r>
              <a:rPr lang="ko-KR" altLang="en-US" sz="4000" dirty="0" smtClean="0"/>
              <a:t>의원</a:t>
            </a:r>
            <a:r>
              <a:rPr lang="en-US" altLang="ko-KR" sz="4000" dirty="0" smtClean="0"/>
              <a:t>(</a:t>
            </a:r>
            <a:r>
              <a:rPr lang="ko-KR" altLang="en-US" sz="4000" dirty="0" smtClean="0"/>
              <a:t>한의사</a:t>
            </a:r>
            <a:r>
              <a:rPr lang="en-US" altLang="ko-KR" sz="4000" dirty="0" smtClean="0"/>
              <a:t>) </a:t>
            </a:r>
            <a:r>
              <a:rPr lang="ko-KR" altLang="en-US" sz="4000" dirty="0" smtClean="0"/>
              <a:t>등</a:t>
            </a:r>
            <a:r>
              <a:rPr lang="en-US" altLang="ko-KR" sz="4000" dirty="0" smtClean="0"/>
              <a:t>. </a:t>
            </a:r>
            <a:r>
              <a:rPr lang="ko-KR" altLang="en-US" sz="4000" dirty="0" smtClean="0"/>
              <a:t>그러나 양반이 아니기 때문에 돈이 많고 학식이 있어도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양반만큼의 대우는 받지 못했다</a:t>
            </a:r>
            <a:r>
              <a:rPr lang="en-US" altLang="ko-KR" sz="4000" dirty="0" smtClean="0"/>
              <a:t>.</a:t>
            </a:r>
            <a:endParaRPr lang="ko-KR" alt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1"/>
          <p:cNvSpPr>
            <a:spLocks noGrp="1"/>
          </p:cNvSpPr>
          <p:nvPr>
            <p:ph idx="1"/>
          </p:nvPr>
        </p:nvSpPr>
        <p:spPr>
          <a:xfrm>
            <a:off x="0" y="1"/>
            <a:ext cx="9144000" cy="407194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o-KR" altLang="en-US" sz="4000" dirty="0" smtClean="0"/>
              <a:t>실용기술인 율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서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산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의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역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지리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천문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점</a:t>
            </a:r>
            <a:r>
              <a:rPr lang="en-US" altLang="ko-KR" sz="4000" dirty="0" smtClean="0"/>
              <a:t>, </a:t>
            </a:r>
            <a:r>
              <a:rPr lang="ko-KR" altLang="en-US" sz="4000" dirty="0" smtClean="0"/>
              <a:t>명의과학은 소속관청에서 중인계급에게만 가르쳤다</a:t>
            </a:r>
            <a:r>
              <a:rPr lang="en-US" altLang="ko-KR" sz="4000" dirty="0" smtClean="0"/>
              <a:t>. </a:t>
            </a:r>
            <a:r>
              <a:rPr lang="ko-KR" altLang="en-US" sz="4000" dirty="0" smtClean="0"/>
              <a:t>이와 같이 중인계급에게만 과학</a:t>
            </a:r>
            <a:r>
              <a:rPr lang="en-US" altLang="ko-KR" sz="4000" dirty="0" smtClean="0"/>
              <a:t>·</a:t>
            </a:r>
            <a:r>
              <a:rPr lang="ko-KR" altLang="en-US" sz="4000" dirty="0" smtClean="0"/>
              <a:t>기술교육을 시킨 것이 과학문명이 크게 발달되지 못한 원인이라고 본다</a:t>
            </a:r>
            <a:endParaRPr lang="ko-KR" alt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[2] </a:t>
            </a:r>
            <a:r>
              <a:rPr lang="ko-KR" altLang="en-US" dirty="0" smtClean="0"/>
              <a:t>중인의 생활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4000" dirty="0" smtClean="0">
                <a:latin typeface="+mj-lt"/>
              </a:rPr>
              <a:t>- </a:t>
            </a:r>
            <a:r>
              <a:rPr lang="ko-KR" altLang="en-US" sz="4000" dirty="0" smtClean="0">
                <a:latin typeface="+mj-lt"/>
              </a:rPr>
              <a:t>정치사회적으로 양반에 비해 차별대우를 받았다</a:t>
            </a:r>
            <a:r>
              <a:rPr lang="en-US" altLang="ko-KR" sz="4000" dirty="0" smtClean="0">
                <a:latin typeface="+mj-lt"/>
              </a:rPr>
              <a:t>.</a:t>
            </a:r>
          </a:p>
          <a:p>
            <a:r>
              <a:rPr lang="en-US" altLang="ko-KR" sz="4000" dirty="0" smtClean="0"/>
              <a:t>- </a:t>
            </a:r>
            <a:r>
              <a:rPr lang="ko-KR" altLang="en-US" sz="4000" dirty="0" smtClean="0"/>
              <a:t>전문 기술이나 말단행정의 실무자로서 그들 업무의 중요성은 매우 컸다</a:t>
            </a:r>
            <a:endParaRPr lang="en-US" altLang="ko-KR" sz="4000" dirty="0" smtClean="0"/>
          </a:p>
          <a:p>
            <a:r>
              <a:rPr lang="en-US" altLang="ko-KR" sz="4000" dirty="0" smtClean="0"/>
              <a:t>- </a:t>
            </a:r>
            <a:r>
              <a:rPr lang="ko-KR" altLang="en-US" sz="4000" dirty="0" smtClean="0"/>
              <a:t>관직에 진출하여도 승진에 제한</a:t>
            </a:r>
            <a:r>
              <a:rPr lang="en-US" altLang="ko-KR" sz="4000" dirty="0" smtClean="0"/>
              <a:t>(</a:t>
            </a:r>
            <a:r>
              <a:rPr lang="ko-KR" altLang="en-US" sz="4000" dirty="0" smtClean="0"/>
              <a:t>한품서용</a:t>
            </a:r>
            <a:r>
              <a:rPr lang="en-US" altLang="ko-KR" sz="4000" dirty="0" smtClean="0"/>
              <a:t>)</a:t>
            </a:r>
            <a:endParaRPr lang="ko-KR" altLang="en-US" sz="400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 smtClean="0"/>
              <a:t>조선시대 중인의 의식주</a:t>
            </a:r>
            <a:endParaRPr lang="ko-KR" altLang="en-US" sz="4000" dirty="0"/>
          </a:p>
        </p:txBody>
      </p:sp>
      <p:sp>
        <p:nvSpPr>
          <p:cNvPr id="5" name="내용 개체 틀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5614998" cy="4525963"/>
          </a:xfrm>
        </p:spPr>
        <p:txBody>
          <a:bodyPr/>
          <a:lstStyle/>
          <a:p>
            <a:r>
              <a:rPr lang="ko-KR" altLang="en-US" sz="4000" dirty="0" smtClean="0"/>
              <a:t>의</a:t>
            </a:r>
            <a:r>
              <a:rPr lang="en-US" altLang="ko-KR" sz="4000" dirty="0" smtClean="0"/>
              <a:t>-</a:t>
            </a:r>
            <a:r>
              <a:rPr lang="ko-KR" altLang="en-US" sz="4000" dirty="0" smtClean="0"/>
              <a:t>비단이 아닌 한복을 입는다</a:t>
            </a:r>
            <a:r>
              <a:rPr lang="en-US" altLang="ko-KR" sz="4000" dirty="0" smtClean="0"/>
              <a:t>.</a:t>
            </a:r>
          </a:p>
          <a:p>
            <a:r>
              <a:rPr lang="ko-KR" altLang="en-US" sz="4000" dirty="0" smtClean="0"/>
              <a:t>식</a:t>
            </a:r>
            <a:r>
              <a:rPr lang="en-US" altLang="ko-KR" sz="4000" dirty="0" smtClean="0"/>
              <a:t>-</a:t>
            </a:r>
            <a:r>
              <a:rPr lang="ko-KR" altLang="en-US" sz="4000" dirty="0" smtClean="0"/>
              <a:t>잡곡밥을 먹는다</a:t>
            </a:r>
            <a:r>
              <a:rPr lang="en-US" altLang="ko-KR" sz="4000" dirty="0" smtClean="0"/>
              <a:t>.</a:t>
            </a:r>
          </a:p>
          <a:p>
            <a:r>
              <a:rPr lang="ko-KR" altLang="en-US" sz="4000" dirty="0" smtClean="0"/>
              <a:t>주</a:t>
            </a:r>
            <a:r>
              <a:rPr lang="en-US" altLang="ko-KR" sz="4000" dirty="0" smtClean="0"/>
              <a:t>-</a:t>
            </a:r>
            <a:r>
              <a:rPr lang="ko-KR" altLang="en-US" sz="4000" dirty="0" smtClean="0"/>
              <a:t>초가집에 산다</a:t>
            </a:r>
            <a:r>
              <a:rPr lang="en-US" altLang="ko-KR" sz="4000" dirty="0" smtClean="0"/>
              <a:t>.</a:t>
            </a:r>
            <a:endParaRPr lang="ko-KR" altLang="en-US" sz="4000" dirty="0"/>
          </a:p>
        </p:txBody>
      </p:sp>
      <p:sp>
        <p:nvSpPr>
          <p:cNvPr id="6" name="내용 개체 틀 5"/>
          <p:cNvSpPr>
            <a:spLocks noGrp="1"/>
          </p:cNvSpPr>
          <p:nvPr>
            <p:ph sz="half" idx="2"/>
          </p:nvPr>
        </p:nvSpPr>
        <p:spPr>
          <a:xfrm>
            <a:off x="6429388" y="1600200"/>
            <a:ext cx="2257412" cy="4525963"/>
          </a:xfrm>
        </p:spPr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161</Words>
  <Application>Microsoft Office PowerPoint</Application>
  <PresentationFormat>화면 슬라이드 쇼(4:3)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Office 테마</vt:lpstr>
      <vt:lpstr>조선시대 중인의 생활모습</vt:lpstr>
      <vt:lpstr>슬라이드 2</vt:lpstr>
      <vt:lpstr>슬라이드 3</vt:lpstr>
      <vt:lpstr>슬라이드 4</vt:lpstr>
      <vt:lpstr>[2] 중인의 생활</vt:lpstr>
      <vt:lpstr>조선시대 중인의 의식주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조선시대 중인의 생활모습</dc:title>
  <dc:creator>user</dc:creator>
  <cp:lastModifiedBy>user</cp:lastModifiedBy>
  <cp:revision>4</cp:revision>
  <dcterms:created xsi:type="dcterms:W3CDTF">2014-07-08T02:37:56Z</dcterms:created>
  <dcterms:modified xsi:type="dcterms:W3CDTF">2014-07-08T03:08:12Z</dcterms:modified>
</cp:coreProperties>
</file>