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66" r:id="rId3"/>
    <p:sldId id="267" r:id="rId4"/>
    <p:sldId id="258" r:id="rId5"/>
    <p:sldId id="278" r:id="rId6"/>
    <p:sldId id="257" r:id="rId7"/>
    <p:sldId id="269" r:id="rId8"/>
    <p:sldId id="261" r:id="rId9"/>
    <p:sldId id="272" r:id="rId10"/>
    <p:sldId id="279" r:id="rId11"/>
    <p:sldId id="259" r:id="rId12"/>
    <p:sldId id="282" r:id="rId13"/>
    <p:sldId id="263" r:id="rId14"/>
    <p:sldId id="264" r:id="rId15"/>
    <p:sldId id="265" r:id="rId16"/>
    <p:sldId id="281" r:id="rId17"/>
    <p:sldId id="262" r:id="rId18"/>
    <p:sldId id="280" r:id="rId19"/>
    <p:sldId id="260" r:id="rId20"/>
    <p:sldId id="268" r:id="rId21"/>
    <p:sldId id="27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C8FBE-F68F-4F21-9AA7-8BFD04ECBAF2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E10F-1EE4-4DD9-A130-67080EF3E3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2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4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genesis/18.html#10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biography/arent-de-geld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bible.info/bible/1_kings/1.html#16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7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esther/3.html#9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9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esther/4.html#13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esther/9.html#20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5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esther/9.html#29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biography/arent-de-gelde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bible.info/bible/tobit/7.html#13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7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tobit/10.html#12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4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luke/2.html#25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7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john/8.html#3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2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john/18.html#13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4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genesis/24.html#66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4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john/19.html#17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biography/arent-de-geld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bible.info/bible/genesis/38.html#16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biography/arent-de-geld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bible.info/bible/genesis/38.html#16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biography/arent-de-geld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bible.info/bible/genesis/44.html#18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7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genesis/44.html#18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17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1_samuel/18.html#10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7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1_samuel/21.html#9" TargetMode="External"/><Relationship Id="rId4" Type="http://schemas.openxmlformats.org/officeDocument/2006/relationships/hyperlink" Target="http://www.artbible.info/art/biography/arent-de-gelder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bible.info/art/museums/2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tbible.info/bible/2_samuel/23.html#1" TargetMode="External"/><Relationship Id="rId4" Type="http://schemas.openxmlformats.org/officeDocument/2006/relationships/hyperlink" Target="http://www.artbible.info/art/biography/arent-de-geld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God and the Angels visit Abraham</a:t>
            </a:r>
          </a:p>
          <a:p>
            <a:r>
              <a:rPr lang="en-US" altLang="ko-KR" dirty="0" smtClean="0"/>
              <a:t>oil on canvas (111 × 174 cm) — c. 1680 - 1685</a:t>
            </a:r>
            <a:r>
              <a:rPr lang="en-US" altLang="ko-KR" dirty="0" smtClean="0">
                <a:hlinkClick r:id="rId3" tooltip="museum info"/>
              </a:rPr>
              <a:t> Museum </a:t>
            </a:r>
            <a:r>
              <a:rPr lang="en-US" altLang="ko-KR" dirty="0" err="1" smtClean="0">
                <a:hlinkClick r:id="rId3" tooltip="museum info"/>
              </a:rPr>
              <a:t>Boijmans</a:t>
            </a:r>
            <a:r>
              <a:rPr lang="en-US" altLang="ko-KR" dirty="0" smtClean="0">
                <a:hlinkClick r:id="rId3" tooltip="museum info"/>
              </a:rPr>
              <a:t> Van </a:t>
            </a:r>
            <a:r>
              <a:rPr lang="en-US" altLang="ko-KR" dirty="0" err="1" smtClean="0">
                <a:hlinkClick r:id="rId3" tooltip="museum info"/>
              </a:rPr>
              <a:t>Beuningen</a:t>
            </a:r>
            <a:r>
              <a:rPr lang="en-US" altLang="ko-KR" dirty="0" smtClean="0">
                <a:hlinkClick r:id="rId3" tooltip="museum info"/>
              </a:rPr>
              <a:t>, Rotterdam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Genesis 18:10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54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Bathsheba makes an appeal to David</a:t>
            </a:r>
          </a:p>
          <a:p>
            <a:r>
              <a:rPr lang="en-US" altLang="ko-KR" dirty="0" smtClean="0"/>
              <a:t>oil on canvas (86 × 100 cm) — c. 1685 - 1690</a:t>
            </a:r>
            <a:br>
              <a:rPr lang="en-US" altLang="ko-KR" dirty="0" smtClean="0"/>
            </a:br>
            <a:r>
              <a:rPr lang="en-US" altLang="ko-KR" dirty="0" smtClean="0"/>
              <a:t>private collection</a:t>
            </a:r>
          </a:p>
          <a:p>
            <a:r>
              <a:rPr lang="en-US" altLang="ko-KR" dirty="0" err="1" smtClean="0">
                <a:hlinkClick r:id="rId3"/>
              </a:rPr>
              <a:t>Arent</a:t>
            </a:r>
            <a:r>
              <a:rPr lang="en-US" altLang="ko-KR" dirty="0" smtClean="0">
                <a:hlinkClick r:id="rId3"/>
              </a:rPr>
              <a:t> de </a:t>
            </a:r>
            <a:r>
              <a:rPr lang="en-US" altLang="ko-KR" dirty="0" err="1" smtClean="0">
                <a:hlinkClick r:id="rId3"/>
              </a:rPr>
              <a:t>Gelder</a:t>
            </a:r>
            <a:r>
              <a:rPr lang="en-US" altLang="ko-KR" dirty="0" smtClean="0">
                <a:hlinkClick r:id="rId3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4"/>
              </a:rPr>
              <a:t>1 Kings 1:16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26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err="1" smtClean="0"/>
              <a:t>Ahasuerus</a:t>
            </a:r>
            <a:r>
              <a:rPr lang="en-US" altLang="ko-KR" b="1" dirty="0" smtClean="0"/>
              <a:t> and Haman</a:t>
            </a:r>
          </a:p>
          <a:p>
            <a:r>
              <a:rPr lang="en-US" altLang="ko-KR" dirty="0" smtClean="0"/>
              <a:t>oil on canvas (138 × 117 cm) — c. 1682</a:t>
            </a:r>
            <a:r>
              <a:rPr lang="en-US" altLang="ko-KR" dirty="0" smtClean="0">
                <a:hlinkClick r:id="rId3" tooltip="museum info"/>
              </a:rPr>
              <a:t> Barber Institute of Fine Arts, Birmingham (UK)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Esther 3:9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47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Esther and Mordecai</a:t>
            </a:r>
          </a:p>
          <a:p>
            <a:r>
              <a:rPr lang="en-US" altLang="ko-KR" dirty="0" smtClean="0"/>
              <a:t>oil on canvas (93 × 148 cm) — 1685</a:t>
            </a:r>
            <a:r>
              <a:rPr lang="en-US" altLang="ko-KR" dirty="0" smtClean="0">
                <a:hlinkClick r:id="rId3" tooltip="museum info"/>
              </a:rPr>
              <a:t> Museum of Fine Arts, Budapest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Esther 4:13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92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Esther and Mordecai writing the first letter of Purim</a:t>
            </a:r>
          </a:p>
          <a:p>
            <a:r>
              <a:rPr lang="en-US" altLang="ko-KR" dirty="0" smtClean="0"/>
              <a:t>oil on canvas (102 × 152 cm) — c. 1685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Gem�ldegalerie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Alte</a:t>
            </a:r>
            <a:r>
              <a:rPr lang="en-US" altLang="ko-KR" dirty="0" smtClean="0">
                <a:hlinkClick r:id="rId3" tooltip="museum info"/>
              </a:rPr>
              <a:t> Meister, Dresden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Esther 9:20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03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Esther and Mordecai Writing the Second Letter of Purim</a:t>
            </a:r>
          </a:p>
          <a:p>
            <a:r>
              <a:rPr lang="en-US" altLang="ko-KR" dirty="0" smtClean="0"/>
              <a:t>oil on canvas (59 × 143 cm) — ca. 1685</a:t>
            </a:r>
            <a:r>
              <a:rPr lang="en-US" altLang="ko-KR" dirty="0" smtClean="0">
                <a:hlinkClick r:id="rId3" tooltip="museum info"/>
              </a:rPr>
              <a:t> RISD Museum of Art, Providence RI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Esther 9:29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Tobias in the House of Edna and </a:t>
            </a:r>
            <a:r>
              <a:rPr lang="en-US" altLang="ko-KR" b="1" dirty="0" err="1" smtClean="0"/>
              <a:t>Raguel</a:t>
            </a:r>
            <a:endParaRPr lang="en-US" altLang="ko-KR" b="1" dirty="0" smtClean="0"/>
          </a:p>
          <a:p>
            <a:r>
              <a:rPr lang="en-US" altLang="ko-KR" dirty="0" smtClean="0"/>
              <a:t>oil on canvas (113 × 154 cm) — c. 1690</a:t>
            </a:r>
            <a:br>
              <a:rPr lang="en-US" altLang="ko-KR" dirty="0" smtClean="0"/>
            </a:br>
            <a:r>
              <a:rPr lang="en-US" altLang="ko-KR" dirty="0" smtClean="0"/>
              <a:t>private collection</a:t>
            </a:r>
          </a:p>
          <a:p>
            <a:r>
              <a:rPr lang="en-US" altLang="ko-KR" dirty="0" err="1" smtClean="0">
                <a:hlinkClick r:id="rId3"/>
              </a:rPr>
              <a:t>Arent</a:t>
            </a:r>
            <a:r>
              <a:rPr lang="en-US" altLang="ko-KR" dirty="0" smtClean="0">
                <a:hlinkClick r:id="rId3"/>
              </a:rPr>
              <a:t> de </a:t>
            </a:r>
            <a:r>
              <a:rPr lang="en-US" altLang="ko-KR" dirty="0" err="1" smtClean="0">
                <a:hlinkClick r:id="rId3"/>
              </a:rPr>
              <a:t>Gelder</a:t>
            </a:r>
            <a:r>
              <a:rPr lang="en-US" altLang="ko-KR" dirty="0" smtClean="0">
                <a:hlinkClick r:id="rId3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err="1" smtClean="0">
                <a:hlinkClick r:id="rId4"/>
              </a:rPr>
              <a:t>Tobit</a:t>
            </a:r>
            <a:r>
              <a:rPr lang="en-US" altLang="ko-KR" dirty="0" smtClean="0">
                <a:hlinkClick r:id="rId4"/>
              </a:rPr>
              <a:t> 7:13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54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Edna blesses Tobias and Sara</a:t>
            </a:r>
          </a:p>
          <a:p>
            <a:r>
              <a:rPr lang="en-US" altLang="ko-KR" dirty="0" smtClean="0"/>
              <a:t>oil on canvas (88 × 112 cm) — c. 1705-1710</a:t>
            </a:r>
            <a:r>
              <a:rPr lang="en-US" altLang="ko-KR" dirty="0" smtClean="0">
                <a:hlinkClick r:id="rId3" tooltip="museum info"/>
              </a:rPr>
              <a:t> Museum </a:t>
            </a:r>
            <a:r>
              <a:rPr lang="en-US" altLang="ko-KR" dirty="0" err="1" smtClean="0">
                <a:hlinkClick r:id="rId3" tooltip="museum info"/>
              </a:rPr>
              <a:t>Catharijneconvent</a:t>
            </a:r>
            <a:r>
              <a:rPr lang="en-US" altLang="ko-KR" dirty="0" smtClean="0">
                <a:hlinkClick r:id="rId3" tooltip="museum info"/>
              </a:rPr>
              <a:t>, Utrecht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err="1" smtClean="0">
                <a:hlinkClick r:id="rId5"/>
              </a:rPr>
              <a:t>Tobit</a:t>
            </a:r>
            <a:r>
              <a:rPr lang="en-US" altLang="ko-KR" dirty="0" smtClean="0">
                <a:hlinkClick r:id="rId5"/>
              </a:rPr>
              <a:t> 10:12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56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Simeon and Anna Praise the infant Jesus</a:t>
            </a:r>
          </a:p>
          <a:p>
            <a:r>
              <a:rPr lang="en-US" altLang="ko-KR" dirty="0" smtClean="0"/>
              <a:t>oil on canvas (94 × 107 cm) — c. 1700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Mauritshuis</a:t>
            </a:r>
            <a:r>
              <a:rPr lang="en-US" altLang="ko-KR" dirty="0" smtClean="0">
                <a:hlinkClick r:id="rId3" tooltip="museum info"/>
              </a:rPr>
              <a:t>, The Hague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Luke 2:25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63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Christ and the Adulteress</a:t>
            </a:r>
          </a:p>
          <a:p>
            <a:r>
              <a:rPr lang="en-US" altLang="ko-KR" dirty="0" smtClean="0"/>
              <a:t>oil on canvas (72 × 94 cm) — 1683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Museo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Thyssen-Bornemisza</a:t>
            </a:r>
            <a:r>
              <a:rPr lang="en-US" altLang="ko-KR" dirty="0" smtClean="0">
                <a:hlinkClick r:id="rId3" tooltip="museum info"/>
              </a:rPr>
              <a:t>, Madrid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John 8:3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803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Jesus Taken to the House of the High Priest</a:t>
            </a:r>
          </a:p>
          <a:p>
            <a:r>
              <a:rPr lang="en-US" altLang="ko-KR" dirty="0" smtClean="0"/>
              <a:t>oil on canvas (73 × 59 cm) — c. 1715</a:t>
            </a:r>
            <a:r>
              <a:rPr lang="en-US" altLang="ko-KR" dirty="0" smtClean="0">
                <a:hlinkClick r:id="rId3" tooltip="museum info"/>
              </a:rPr>
              <a:t> Rijksmuseum, Amsterdam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John 18:13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76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Isaac meets Rebekah</a:t>
            </a:r>
          </a:p>
          <a:p>
            <a:r>
              <a:rPr lang="en-US" altLang="ko-KR" dirty="0" smtClean="0"/>
              <a:t>oil on canvas (59 × 69 cm) — c. 1665</a:t>
            </a:r>
            <a:r>
              <a:rPr lang="en-US" altLang="ko-KR" dirty="0" smtClean="0">
                <a:hlinkClick r:id="rId3" tooltip="museum info"/>
              </a:rPr>
              <a:t> Museum of the City of Brussels - </a:t>
            </a:r>
            <a:r>
              <a:rPr lang="en-US" altLang="ko-KR" dirty="0" err="1" smtClean="0">
                <a:hlinkClick r:id="rId3" tooltip="museum info"/>
              </a:rPr>
              <a:t>Maison</a:t>
            </a:r>
            <a:r>
              <a:rPr lang="en-US" altLang="ko-KR" dirty="0" smtClean="0">
                <a:hlinkClick r:id="rId3" tooltip="museum info"/>
              </a:rPr>
              <a:t> du </a:t>
            </a:r>
            <a:r>
              <a:rPr lang="en-US" altLang="ko-KR" dirty="0" err="1" smtClean="0">
                <a:hlinkClick r:id="rId3" tooltip="museum info"/>
              </a:rPr>
              <a:t>Roi</a:t>
            </a:r>
            <a:r>
              <a:rPr lang="en-US" altLang="ko-KR" dirty="0" smtClean="0">
                <a:hlinkClick r:id="rId3" tooltip="museum info"/>
              </a:rPr>
              <a:t>, Brussels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Genesis 24:66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054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Journey to Golgotha</a:t>
            </a:r>
          </a:p>
          <a:p>
            <a:r>
              <a:rPr lang="en-US" altLang="ko-KR" dirty="0" smtClean="0"/>
              <a:t>oil on canvas (72 × 60 cm) — 1715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Staatsgalerie</a:t>
            </a:r>
            <a:r>
              <a:rPr lang="en-US" altLang="ko-KR" dirty="0" smtClean="0">
                <a:hlinkClick r:id="rId3" tooltip="museum info"/>
              </a:rPr>
              <a:t>, Aschaffenburg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John 19:17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36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Judah and Tamar (1667)</a:t>
            </a:r>
          </a:p>
          <a:p>
            <a:r>
              <a:rPr lang="en-US" altLang="ko-KR" dirty="0" smtClean="0"/>
              <a:t>oil on canvas (64 × 88 cm) — 1667</a:t>
            </a:r>
            <a:br>
              <a:rPr lang="en-US" altLang="ko-KR" dirty="0" smtClean="0"/>
            </a:br>
            <a:r>
              <a:rPr lang="en-US" altLang="ko-KR" dirty="0" smtClean="0"/>
              <a:t>private collection</a:t>
            </a:r>
          </a:p>
          <a:p>
            <a:r>
              <a:rPr lang="en-US" altLang="ko-KR" dirty="0" err="1" smtClean="0">
                <a:hlinkClick r:id="rId3"/>
              </a:rPr>
              <a:t>Arent</a:t>
            </a:r>
            <a:r>
              <a:rPr lang="en-US" altLang="ko-KR" dirty="0" smtClean="0">
                <a:hlinkClick r:id="rId3"/>
              </a:rPr>
              <a:t> de </a:t>
            </a:r>
            <a:r>
              <a:rPr lang="en-US" altLang="ko-KR" dirty="0" err="1" smtClean="0">
                <a:hlinkClick r:id="rId3"/>
              </a:rPr>
              <a:t>Gelder</a:t>
            </a:r>
            <a:r>
              <a:rPr lang="en-US" altLang="ko-KR" dirty="0" smtClean="0">
                <a:hlinkClick r:id="rId3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4"/>
              </a:rPr>
              <a:t>Genesis 38:16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04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Judah and Tamar (1681)</a:t>
            </a:r>
          </a:p>
          <a:p>
            <a:r>
              <a:rPr lang="en-US" altLang="ko-KR" dirty="0" smtClean="0"/>
              <a:t>oil on canvas (102 × 147 cm) — 1681</a:t>
            </a:r>
            <a:br>
              <a:rPr lang="en-US" altLang="ko-KR" dirty="0" smtClean="0"/>
            </a:br>
            <a:r>
              <a:rPr lang="en-US" altLang="ko-KR" dirty="0" smtClean="0"/>
              <a:t>private collection</a:t>
            </a:r>
          </a:p>
          <a:p>
            <a:r>
              <a:rPr lang="en-US" altLang="ko-KR" dirty="0" err="1" smtClean="0">
                <a:hlinkClick r:id="rId3"/>
              </a:rPr>
              <a:t>Arent</a:t>
            </a:r>
            <a:r>
              <a:rPr lang="en-US" altLang="ko-KR" dirty="0" smtClean="0">
                <a:hlinkClick r:id="rId3"/>
              </a:rPr>
              <a:t> de </a:t>
            </a:r>
            <a:r>
              <a:rPr lang="en-US" altLang="ko-KR" dirty="0" err="1" smtClean="0">
                <a:hlinkClick r:id="rId3"/>
              </a:rPr>
              <a:t>Gelder</a:t>
            </a:r>
            <a:r>
              <a:rPr lang="en-US" altLang="ko-KR" dirty="0" smtClean="0">
                <a:hlinkClick r:id="rId3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4"/>
              </a:rPr>
              <a:t>Genesis 38:16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0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Judah and Joseph</a:t>
            </a:r>
          </a:p>
          <a:p>
            <a:r>
              <a:rPr lang="en-US" altLang="ko-KR" dirty="0" smtClean="0"/>
              <a:t>oil on canvas (99 × 113 cm) — ca. 1680-1685</a:t>
            </a:r>
            <a:br>
              <a:rPr lang="en-US" altLang="ko-KR" dirty="0" smtClean="0"/>
            </a:br>
            <a:r>
              <a:rPr lang="en-US" altLang="ko-KR" dirty="0" smtClean="0"/>
              <a:t>private collection</a:t>
            </a:r>
          </a:p>
          <a:p>
            <a:r>
              <a:rPr lang="en-US" altLang="ko-KR" dirty="0" err="1" smtClean="0">
                <a:hlinkClick r:id="rId3"/>
              </a:rPr>
              <a:t>Arent</a:t>
            </a:r>
            <a:r>
              <a:rPr lang="en-US" altLang="ko-KR" dirty="0" smtClean="0">
                <a:hlinkClick r:id="rId3"/>
              </a:rPr>
              <a:t> de </a:t>
            </a:r>
            <a:r>
              <a:rPr lang="en-US" altLang="ko-KR" dirty="0" err="1" smtClean="0">
                <a:hlinkClick r:id="rId3"/>
              </a:rPr>
              <a:t>Gelder</a:t>
            </a:r>
            <a:r>
              <a:rPr lang="en-US" altLang="ko-KR" dirty="0" smtClean="0">
                <a:hlinkClick r:id="rId3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4"/>
              </a:rPr>
              <a:t>Genesis 44:18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Joseph and Judah with the Cup</a:t>
            </a:r>
          </a:p>
          <a:p>
            <a:r>
              <a:rPr lang="en-US" altLang="ko-KR" dirty="0" smtClean="0"/>
              <a:t>oil on canvas (115 × 150 cm) — c. 1682</a:t>
            </a:r>
            <a:r>
              <a:rPr lang="en-US" altLang="ko-KR" dirty="0" smtClean="0">
                <a:hlinkClick r:id="rId3" tooltip="museum info"/>
              </a:rPr>
              <a:t> Palatinate Museum, Heidelberg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Genesis 44:18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69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David Plays for Saul</a:t>
            </a:r>
          </a:p>
          <a:p>
            <a:r>
              <a:rPr lang="en-US" altLang="ko-KR" dirty="0" smtClean="0"/>
              <a:t>oil on canvas (66 × 59 cm) — 1682</a:t>
            </a:r>
            <a:r>
              <a:rPr lang="en-US" altLang="ko-KR" dirty="0" smtClean="0">
                <a:hlinkClick r:id="rId3" tooltip="museum info"/>
              </a:rPr>
              <a:t> </a:t>
            </a:r>
            <a:r>
              <a:rPr lang="en-US" altLang="ko-KR" dirty="0" err="1" smtClean="0">
                <a:hlinkClick r:id="rId3" tooltip="museum info"/>
              </a:rPr>
              <a:t>Kunsthalle</a:t>
            </a:r>
            <a:r>
              <a:rPr lang="en-US" altLang="ko-KR" dirty="0" smtClean="0">
                <a:hlinkClick r:id="rId3" tooltip="museum info"/>
              </a:rPr>
              <a:t>, Bremen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1 Samuel 18:10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4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err="1" smtClean="0"/>
              <a:t>Ahimelech</a:t>
            </a:r>
            <a:r>
              <a:rPr lang="en-US" altLang="ko-KR" b="1" dirty="0" smtClean="0"/>
              <a:t> giving Goliath's sword to David</a:t>
            </a:r>
          </a:p>
          <a:p>
            <a:r>
              <a:rPr lang="en-US" altLang="ko-KR" dirty="0" smtClean="0"/>
              <a:t>oil on canvas (90 × 132 cm) — c. 1680</a:t>
            </a:r>
            <a:r>
              <a:rPr lang="en-US" altLang="ko-KR" dirty="0" smtClean="0">
                <a:hlinkClick r:id="rId3" tooltip="museum info"/>
              </a:rPr>
              <a:t> J. Paul Getty Museum, Los Angeles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1 Samuel 21:9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05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King David</a:t>
            </a:r>
          </a:p>
          <a:p>
            <a:r>
              <a:rPr lang="en-US" altLang="ko-KR" dirty="0" smtClean="0"/>
              <a:t>oil on canvas (109 × 114 cm) — 1680-85</a:t>
            </a:r>
            <a:r>
              <a:rPr lang="en-US" altLang="ko-KR" dirty="0" smtClean="0">
                <a:hlinkClick r:id="rId3" tooltip="museum info"/>
              </a:rPr>
              <a:t> Rijksmuseum, Amsterdam</a:t>
            </a:r>
            <a:endParaRPr lang="en-US" altLang="ko-KR" dirty="0" smtClean="0"/>
          </a:p>
          <a:p>
            <a:r>
              <a:rPr lang="en-US" altLang="ko-KR" dirty="0" err="1" smtClean="0">
                <a:hlinkClick r:id="rId4"/>
              </a:rPr>
              <a:t>Arent</a:t>
            </a:r>
            <a:r>
              <a:rPr lang="en-US" altLang="ko-KR" dirty="0" smtClean="0">
                <a:hlinkClick r:id="rId4"/>
              </a:rPr>
              <a:t> de </a:t>
            </a:r>
            <a:r>
              <a:rPr lang="en-US" altLang="ko-KR" dirty="0" err="1" smtClean="0">
                <a:hlinkClick r:id="rId4"/>
              </a:rPr>
              <a:t>Gelder</a:t>
            </a:r>
            <a:r>
              <a:rPr lang="en-US" altLang="ko-KR" dirty="0" smtClean="0">
                <a:hlinkClick r:id="rId4"/>
              </a:rPr>
              <a:t> biography</a:t>
            </a:r>
            <a:endParaRPr lang="en-US" altLang="ko-KR" dirty="0" smtClean="0"/>
          </a:p>
          <a:p>
            <a:r>
              <a:rPr lang="en-US" altLang="ko-KR" dirty="0" smtClean="0"/>
              <a:t>This work is linked to </a:t>
            </a:r>
            <a:r>
              <a:rPr lang="en-US" altLang="ko-KR" dirty="0" smtClean="0">
                <a:hlinkClick r:id="rId5"/>
              </a:rPr>
              <a:t>2 Samuel 23:1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10F-1EE4-4DD9-A130-67080EF3E3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38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38948"/>
      </p:ext>
    </p:extLst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214907"/>
      </p:ext>
    </p:extLst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883022"/>
      </p:ext>
    </p:extLst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87718"/>
      </p:ext>
    </p:extLst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382500"/>
      </p:ext>
    </p:extLst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270957"/>
      </p:ext>
    </p:extLst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188603"/>
      </p:ext>
    </p:extLst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76296"/>
      </p:ext>
    </p:extLst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743814"/>
      </p:ext>
    </p:extLst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910704"/>
      </p:ext>
    </p:extLst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824632"/>
      </p:ext>
    </p:extLst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EB53-6F8F-4005-878E-3714E3BDB0AD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285E-1F10-43F0-A162-C17B4D128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921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istrator\Pictures\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35" y="2392420"/>
            <a:ext cx="3365332" cy="37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74130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ko-KR" sz="5400" b="1" dirty="0" smtClean="0"/>
              <a:t>Arent de Gelder</a:t>
            </a:r>
            <a:r>
              <a:rPr lang="nl-NL" altLang="ko-KR" sz="5400" dirty="0" smtClean="0"/>
              <a:t> </a:t>
            </a:r>
          </a:p>
          <a:p>
            <a:pPr algn="ctr"/>
            <a:r>
              <a:rPr lang="nl-NL" altLang="ko-KR" sz="2800" b="1" dirty="0" smtClean="0"/>
              <a:t>1645 – 1727 </a:t>
            </a:r>
            <a:r>
              <a:rPr lang="ko-KR" altLang="en-US" sz="2800" b="1" dirty="0" smtClean="0"/>
              <a:t>和</a:t>
            </a:r>
            <a:endParaRPr lang="ko-KR" altLang="en-US" sz="2800" b="1" dirty="0"/>
          </a:p>
        </p:txBody>
      </p:sp>
      <p:pic>
        <p:nvPicPr>
          <p:cNvPr id="3" name="God of Mercy and Compass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732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Arent de Gelder: King Da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5775"/>
            <a:ext cx="7897256" cy="68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320906" y="6416145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King David </a:t>
            </a:r>
            <a:r>
              <a:rPr lang="ko-KR" altLang="en-US" b="1" dirty="0" smtClean="0"/>
              <a:t>삼상</a:t>
            </a:r>
            <a:r>
              <a:rPr lang="en-US" altLang="ko-KR" b="1" dirty="0" smtClean="0"/>
              <a:t>23:1 </a:t>
            </a:r>
          </a:p>
        </p:txBody>
      </p:sp>
    </p:spTree>
    <p:extLst>
      <p:ext uri="{BB962C8B-B14F-4D97-AF65-F5344CB8AC3E}">
        <p14:creationId xmlns:p14="http://schemas.microsoft.com/office/powerpoint/2010/main" val="388351520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Arent de Gelder: Bathsheba makes an appeal to Da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4" y="-93560"/>
            <a:ext cx="8066495" cy="70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69123" y="6294541"/>
            <a:ext cx="806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Bathsheba makes an appeal to David </a:t>
            </a:r>
            <a:r>
              <a:rPr lang="ko-KR" altLang="en-US" b="1" dirty="0" err="1" smtClean="0"/>
              <a:t>왕상</a:t>
            </a:r>
            <a:r>
              <a:rPr lang="en-US" altLang="ko-KR" b="1" dirty="0" smtClean="0"/>
              <a:t>1:16</a:t>
            </a:r>
          </a:p>
        </p:txBody>
      </p:sp>
    </p:spTree>
    <p:extLst>
      <p:ext uri="{BB962C8B-B14F-4D97-AF65-F5344CB8AC3E}">
        <p14:creationId xmlns:p14="http://schemas.microsoft.com/office/powerpoint/2010/main" val="224879616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Arent de Gelder: Ahasuerus and Ha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789726" cy="68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173174" y="6488668"/>
            <a:ext cx="332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Ahasuerus</a:t>
            </a:r>
            <a:r>
              <a:rPr lang="en-US" altLang="ko-KR" b="1" dirty="0" smtClean="0"/>
              <a:t> and Haman </a:t>
            </a:r>
            <a:r>
              <a:rPr lang="ko-KR" altLang="en-US" b="1" dirty="0" smtClean="0"/>
              <a:t>더</a:t>
            </a:r>
            <a:r>
              <a:rPr lang="en-US" altLang="ko-KR" b="1" dirty="0" smtClean="0"/>
              <a:t>3:9</a:t>
            </a:r>
          </a:p>
        </p:txBody>
      </p:sp>
    </p:spTree>
    <p:extLst>
      <p:ext uri="{BB962C8B-B14F-4D97-AF65-F5344CB8AC3E}">
        <p14:creationId xmlns:p14="http://schemas.microsoft.com/office/powerpoint/2010/main" val="175692271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Arent de Gelder: Esther and Morde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Esther and Mordecai </a:t>
            </a:r>
            <a:r>
              <a:rPr lang="ko-KR" altLang="en-US" b="1" dirty="0" smtClean="0"/>
              <a:t>더</a:t>
            </a:r>
            <a:r>
              <a:rPr lang="en-US" altLang="ko-KR" b="1" dirty="0" smtClean="0"/>
              <a:t>4:13</a:t>
            </a:r>
          </a:p>
        </p:txBody>
      </p:sp>
    </p:spTree>
    <p:extLst>
      <p:ext uri="{BB962C8B-B14F-4D97-AF65-F5344CB8AC3E}">
        <p14:creationId xmlns:p14="http://schemas.microsoft.com/office/powerpoint/2010/main" val="428847998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Arent de Gelder: Esther and Mordecai writing the first letter of Pu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1" y="230985"/>
            <a:ext cx="94943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64550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Esther and Mordecai writing the first letter of Purim </a:t>
            </a:r>
            <a:r>
              <a:rPr lang="ko-KR" altLang="en-US" b="1" dirty="0" smtClean="0"/>
              <a:t>더</a:t>
            </a:r>
            <a:r>
              <a:rPr lang="en-US" altLang="ko-KR" b="1" dirty="0" smtClean="0"/>
              <a:t>9:20</a:t>
            </a:r>
          </a:p>
        </p:txBody>
      </p:sp>
    </p:spTree>
    <p:extLst>
      <p:ext uri="{BB962C8B-B14F-4D97-AF65-F5344CB8AC3E}">
        <p14:creationId xmlns:p14="http://schemas.microsoft.com/office/powerpoint/2010/main" val="130097732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rent de Gelder: Esther and Mordecai Writing the Second Letter of Pu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8676" cy="36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Esther and Mordecai Writing the Second Letter of Purim </a:t>
            </a:r>
            <a:r>
              <a:rPr lang="ko-KR" altLang="en-US" b="1" dirty="0" smtClean="0"/>
              <a:t>더</a:t>
            </a:r>
            <a:r>
              <a:rPr lang="en-US" altLang="ko-KR" b="1" dirty="0" smtClean="0"/>
              <a:t>9:29</a:t>
            </a:r>
          </a:p>
        </p:txBody>
      </p:sp>
    </p:spTree>
    <p:extLst>
      <p:ext uri="{BB962C8B-B14F-4D97-AF65-F5344CB8AC3E}">
        <p14:creationId xmlns:p14="http://schemas.microsoft.com/office/powerpoint/2010/main" val="395917775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Arent de Gelder: Tobias in the House of Edna and Rag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53" y="0"/>
            <a:ext cx="9677411" cy="69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9712" y="6519660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Tobias in the House of Edna and </a:t>
            </a:r>
            <a:r>
              <a:rPr lang="en-US" altLang="ko-KR" b="1" dirty="0" err="1" smtClean="0"/>
              <a:t>Raguel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토빗</a:t>
            </a:r>
            <a:r>
              <a:rPr lang="en-US" altLang="ko-KR" b="1" dirty="0" smtClean="0"/>
              <a:t>7:13</a:t>
            </a:r>
          </a:p>
        </p:txBody>
      </p:sp>
    </p:spTree>
    <p:extLst>
      <p:ext uri="{BB962C8B-B14F-4D97-AF65-F5344CB8AC3E}">
        <p14:creationId xmlns:p14="http://schemas.microsoft.com/office/powerpoint/2010/main" val="367808084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Arent de Gelder: Edna blesses Tobias and S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18"/>
            <a:ext cx="9324528" cy="69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6552223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Edna blesses Tobias and Sara </a:t>
            </a:r>
            <a:r>
              <a:rPr lang="ko-KR" altLang="en-US" b="1" dirty="0" err="1" smtClean="0"/>
              <a:t>토빗</a:t>
            </a:r>
            <a:r>
              <a:rPr lang="en-US" altLang="ko-KR" b="1" dirty="0" smtClean="0"/>
              <a:t>10:12</a:t>
            </a:r>
          </a:p>
        </p:txBody>
      </p:sp>
    </p:spTree>
    <p:extLst>
      <p:ext uri="{BB962C8B-B14F-4D97-AF65-F5344CB8AC3E}">
        <p14:creationId xmlns:p14="http://schemas.microsoft.com/office/powerpoint/2010/main" val="12232078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Arent de Gelder: Simeon and Anna Praise the infant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5237"/>
            <a:ext cx="8009171" cy="69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1560" y="6488668"/>
            <a:ext cx="800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Simeon and Anna Praise the infant Jesus </a:t>
            </a:r>
            <a:r>
              <a:rPr lang="ko-KR" altLang="en-US" b="1" dirty="0" err="1" smtClean="0"/>
              <a:t>눅</a:t>
            </a:r>
            <a:r>
              <a:rPr lang="en-US" altLang="ko-KR" b="1" dirty="0" smtClean="0"/>
              <a:t>2:25</a:t>
            </a:r>
          </a:p>
        </p:txBody>
      </p:sp>
    </p:spTree>
    <p:extLst>
      <p:ext uri="{BB962C8B-B14F-4D97-AF65-F5344CB8AC3E}">
        <p14:creationId xmlns:p14="http://schemas.microsoft.com/office/powerpoint/2010/main" val="297825336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Arent de Gelder: Christ and the Adulte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057"/>
            <a:ext cx="9144000" cy="70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7504" y="6484682"/>
            <a:ext cx="903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Christ and the </a:t>
            </a:r>
            <a:r>
              <a:rPr lang="en-US" altLang="ko-KR" b="1" dirty="0" err="1" smtClean="0"/>
              <a:t>Adulteres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요</a:t>
            </a:r>
            <a:r>
              <a:rPr lang="en-US" altLang="ko-KR" b="1" dirty="0" smtClean="0"/>
              <a:t>8:3</a:t>
            </a:r>
          </a:p>
        </p:txBody>
      </p:sp>
    </p:spTree>
    <p:extLst>
      <p:ext uri="{BB962C8B-B14F-4D97-AF65-F5344CB8AC3E}">
        <p14:creationId xmlns:p14="http://schemas.microsoft.com/office/powerpoint/2010/main" val="184244709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Arent de Gelder: God and the Angels visit Ab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1" cy="58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God and the Angels visit Abraham </a:t>
            </a:r>
            <a:r>
              <a:rPr lang="ko-KR" altLang="en-US" b="1" dirty="0" smtClean="0"/>
              <a:t>창</a:t>
            </a:r>
            <a:r>
              <a:rPr lang="en-US" altLang="ko-KR" b="1" dirty="0" smtClean="0"/>
              <a:t>18:10</a:t>
            </a:r>
          </a:p>
        </p:txBody>
      </p:sp>
    </p:spTree>
    <p:extLst>
      <p:ext uri="{BB962C8B-B14F-4D97-AF65-F5344CB8AC3E}">
        <p14:creationId xmlns:p14="http://schemas.microsoft.com/office/powerpoint/2010/main" val="230594249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Arent de Gelder: Jesus Taken to the House of the High P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15" y="-73972"/>
            <a:ext cx="5516169" cy="69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1" y="648866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Jesus Taken to the House of the High Priest </a:t>
            </a:r>
            <a:r>
              <a:rPr lang="ko-KR" altLang="en-US" b="1" dirty="0" smtClean="0"/>
              <a:t>요</a:t>
            </a:r>
            <a:r>
              <a:rPr lang="en-US" altLang="ko-KR" b="1" dirty="0" smtClean="0"/>
              <a:t>18:13</a:t>
            </a:r>
          </a:p>
        </p:txBody>
      </p:sp>
    </p:spTree>
    <p:extLst>
      <p:ext uri="{BB962C8B-B14F-4D97-AF65-F5344CB8AC3E}">
        <p14:creationId xmlns:p14="http://schemas.microsoft.com/office/powerpoint/2010/main" val="223781718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Arent de Gelder: Journey to Golgo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1" y="-129209"/>
            <a:ext cx="5868144" cy="69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6474770"/>
            <a:ext cx="6104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Journey to Golgotha </a:t>
            </a:r>
            <a:r>
              <a:rPr lang="ko-KR" altLang="en-US" b="1" dirty="0" smtClean="0"/>
              <a:t>요</a:t>
            </a:r>
            <a:r>
              <a:rPr lang="en-US" altLang="ko-KR" b="1" dirty="0" smtClean="0"/>
              <a:t>19:17</a:t>
            </a:r>
          </a:p>
        </p:txBody>
      </p:sp>
    </p:spTree>
    <p:extLst>
      <p:ext uri="{BB962C8B-B14F-4D97-AF65-F5344CB8AC3E}">
        <p14:creationId xmlns:p14="http://schemas.microsoft.com/office/powerpoint/2010/main" val="15278501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Arent de Gelder: Isaac meets Rebek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80981"/>
            <a:ext cx="8136904" cy="69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67544" y="64886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Isaac meets Rebekah </a:t>
            </a:r>
            <a:r>
              <a:rPr lang="ko-KR" altLang="en-US" b="1" dirty="0" smtClean="0"/>
              <a:t>창</a:t>
            </a:r>
            <a:r>
              <a:rPr lang="en-US" altLang="ko-KR" b="1" dirty="0" smtClean="0"/>
              <a:t>24:66</a:t>
            </a:r>
          </a:p>
        </p:txBody>
      </p:sp>
    </p:spTree>
    <p:extLst>
      <p:ext uri="{BB962C8B-B14F-4D97-AF65-F5344CB8AC3E}">
        <p14:creationId xmlns:p14="http://schemas.microsoft.com/office/powerpoint/2010/main" val="182805187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Arent de Gelder: Judah and Tamar (166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757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6488668"/>
            <a:ext cx="9188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Judah and Tamar </a:t>
            </a:r>
            <a:r>
              <a:rPr lang="ko-KR" altLang="en-US" b="1" dirty="0">
                <a:solidFill>
                  <a:schemeClr val="bg1"/>
                </a:solidFill>
              </a:rPr>
              <a:t>창</a:t>
            </a:r>
            <a:r>
              <a:rPr lang="en-US" altLang="ko-KR" b="1" dirty="0" smtClean="0">
                <a:solidFill>
                  <a:schemeClr val="bg1"/>
                </a:solidFill>
              </a:rPr>
              <a:t>38:16 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5681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Arent de Gelder: Judah and Tamar (168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11" y="0"/>
            <a:ext cx="9750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737263" y="6488668"/>
            <a:ext cx="306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Judah and Tamar </a:t>
            </a:r>
            <a:r>
              <a:rPr lang="ko-KR" altLang="en-US" b="1" dirty="0" smtClean="0"/>
              <a:t>창</a:t>
            </a:r>
            <a:r>
              <a:rPr lang="en-US" altLang="ko-KR" b="1" dirty="0" smtClean="0"/>
              <a:t>38:16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39920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Arent de Gelder: Judah and Jose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5" y="0"/>
            <a:ext cx="7702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38125" y="6493986"/>
            <a:ext cx="840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Judah and Joseph </a:t>
            </a:r>
            <a:r>
              <a:rPr lang="ko-KR" altLang="en-US" b="1" dirty="0" smtClean="0"/>
              <a:t>창</a:t>
            </a:r>
            <a:r>
              <a:rPr lang="en-US" altLang="ko-KR" b="1" dirty="0" smtClean="0"/>
              <a:t>44:18 </a:t>
            </a:r>
          </a:p>
        </p:txBody>
      </p:sp>
    </p:spTree>
    <p:extLst>
      <p:ext uri="{BB962C8B-B14F-4D97-AF65-F5344CB8AC3E}">
        <p14:creationId xmlns:p14="http://schemas.microsoft.com/office/powerpoint/2010/main" val="200933978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Arent de Gelder: Joseph and Judah with the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8" y="-171399"/>
            <a:ext cx="914889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27277" y="6488668"/>
            <a:ext cx="914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Joseph and Judah with the Cup </a:t>
            </a:r>
            <a:r>
              <a:rPr lang="ko-KR" altLang="en-US" b="1" dirty="0" smtClean="0"/>
              <a:t>창</a:t>
            </a:r>
            <a:r>
              <a:rPr lang="en-US" altLang="ko-KR" b="1" dirty="0" smtClean="0"/>
              <a:t>44:18</a:t>
            </a:r>
          </a:p>
        </p:txBody>
      </p:sp>
    </p:spTree>
    <p:extLst>
      <p:ext uri="{BB962C8B-B14F-4D97-AF65-F5344CB8AC3E}">
        <p14:creationId xmlns:p14="http://schemas.microsoft.com/office/powerpoint/2010/main" val="233368744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Arent de Gelder: David Plays for S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79" y="0"/>
            <a:ext cx="6228184" cy="69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656599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David Plays for Saul </a:t>
            </a:r>
            <a:r>
              <a:rPr lang="ko-KR" altLang="en-US" b="1" dirty="0" smtClean="0"/>
              <a:t>삼상</a:t>
            </a:r>
            <a:r>
              <a:rPr lang="en-US" altLang="ko-KR" b="1" dirty="0" smtClean="0"/>
              <a:t>18:10</a:t>
            </a:r>
          </a:p>
        </p:txBody>
      </p:sp>
    </p:spTree>
    <p:extLst>
      <p:ext uri="{BB962C8B-B14F-4D97-AF65-F5344CB8AC3E}">
        <p14:creationId xmlns:p14="http://schemas.microsoft.com/office/powerpoint/2010/main" val="149123827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Arent de Gelder: Ahimelech giving Goliath's sword to Da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02" y="0"/>
            <a:ext cx="10013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545902" y="6488668"/>
            <a:ext cx="10013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 smtClean="0"/>
              <a:t>Ahimelech</a:t>
            </a:r>
            <a:r>
              <a:rPr lang="en-US" altLang="ko-KR" b="1" dirty="0" smtClean="0"/>
              <a:t> giving Goliath's sword to David </a:t>
            </a:r>
            <a:r>
              <a:rPr lang="ko-KR" altLang="en-US" b="1" dirty="0" smtClean="0"/>
              <a:t>삼상</a:t>
            </a:r>
            <a:r>
              <a:rPr lang="en-US" altLang="ko-KR" b="1" dirty="0" smtClean="0"/>
              <a:t>21:9</a:t>
            </a:r>
          </a:p>
        </p:txBody>
      </p:sp>
    </p:spTree>
    <p:extLst>
      <p:ext uri="{BB962C8B-B14F-4D97-AF65-F5344CB8AC3E}">
        <p14:creationId xmlns:p14="http://schemas.microsoft.com/office/powerpoint/2010/main" val="285433752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779</Words>
  <Application>Microsoft Office PowerPoint</Application>
  <PresentationFormat>화면 슬라이드 쇼(4:3)</PresentationFormat>
  <Paragraphs>122</Paragraphs>
  <Slides>21</Slides>
  <Notes>20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Arent de Gelder 1645 – 1727</dc:title>
  <dc:creator>Registered User</dc:creator>
  <cp:lastModifiedBy>Registered User</cp:lastModifiedBy>
  <cp:revision>7</cp:revision>
  <dcterms:created xsi:type="dcterms:W3CDTF">2014-04-08T05:54:35Z</dcterms:created>
  <dcterms:modified xsi:type="dcterms:W3CDTF">2014-04-08T07:08:35Z</dcterms:modified>
</cp:coreProperties>
</file>