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66" r:id="rId3"/>
    <p:sldId id="281" r:id="rId4"/>
    <p:sldId id="263" r:id="rId5"/>
    <p:sldId id="264" r:id="rId6"/>
    <p:sldId id="265" r:id="rId7"/>
    <p:sldId id="258" r:id="rId8"/>
    <p:sldId id="259" r:id="rId9"/>
    <p:sldId id="267" r:id="rId10"/>
    <p:sldId id="261" r:id="rId11"/>
    <p:sldId id="262" r:id="rId12"/>
    <p:sldId id="269" r:id="rId13"/>
    <p:sldId id="289" r:id="rId14"/>
    <p:sldId id="270" r:id="rId15"/>
    <p:sldId id="286" r:id="rId16"/>
    <p:sldId id="294" r:id="rId17"/>
    <p:sldId id="295" r:id="rId18"/>
    <p:sldId id="297" r:id="rId19"/>
    <p:sldId id="290" r:id="rId20"/>
    <p:sldId id="292" r:id="rId21"/>
    <p:sldId id="291" r:id="rId22"/>
    <p:sldId id="293" r:id="rId23"/>
    <p:sldId id="282" r:id="rId24"/>
    <p:sldId id="274" r:id="rId25"/>
    <p:sldId id="272" r:id="rId26"/>
    <p:sldId id="268" r:id="rId27"/>
    <p:sldId id="273" r:id="rId28"/>
    <p:sldId id="275" r:id="rId29"/>
    <p:sldId id="276" r:id="rId30"/>
    <p:sldId id="279" r:id="rId31"/>
    <p:sldId id="278" r:id="rId32"/>
    <p:sldId id="280" r:id="rId33"/>
    <p:sldId id="288" r:id="rId34"/>
    <p:sldId id="283" r:id="rId35"/>
    <p:sldId id="257" r:id="rId36"/>
    <p:sldId id="277" r:id="rId37"/>
    <p:sldId id="285" r:id="rId38"/>
    <p:sldId id="271" r:id="rId3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55" autoAdjust="0"/>
  </p:normalViewPr>
  <p:slideViewPr>
    <p:cSldViewPr>
      <p:cViewPr>
        <p:scale>
          <a:sx n="93" d="100"/>
          <a:sy n="93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19B8A-6F17-4D63-B5BF-06A4369B388F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48053-4FFA-4AAE-8DFF-FAFA5686A82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88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mtClean="0"/>
              <a:t>sdsdsdssdsdasdas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8053-4FFA-4AAE-8DFF-FAFA5686A827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Ns</a:t>
            </a:r>
            <a:r>
              <a:rPr lang="ko-KR" altLang="en-US" dirty="0" smtClean="0"/>
              <a:t> 는</a:t>
            </a:r>
            <a:r>
              <a:rPr lang="en-US" altLang="ko-KR" dirty="0" smtClean="0"/>
              <a:t> isotonic</a:t>
            </a:r>
            <a:r>
              <a:rPr lang="en-US" altLang="ko-KR" baseline="0" dirty="0" smtClean="0"/>
              <a:t> saline </a:t>
            </a:r>
            <a:r>
              <a:rPr lang="ko-KR" altLang="en-US" baseline="0" dirty="0" smtClean="0"/>
              <a:t>으로 정주하면 </a:t>
            </a:r>
            <a:r>
              <a:rPr lang="en-US" altLang="ko-KR" baseline="0" dirty="0" smtClean="0"/>
              <a:t>ECF </a:t>
            </a:r>
            <a:r>
              <a:rPr lang="ko-KR" altLang="en-US" baseline="0" dirty="0" smtClean="0"/>
              <a:t>에만 들어간다</a:t>
            </a:r>
            <a:r>
              <a:rPr lang="en-US" altLang="ko-KR" baseline="0" dirty="0" smtClean="0"/>
              <a:t>!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8053-4FFA-4AAE-8DFF-FAFA5686A827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472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8053-4FFA-4AAE-8DFF-FAFA5686A827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1286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200" dirty="0" smtClean="0"/>
              <a:t>(heparin</a:t>
            </a:r>
            <a:r>
              <a:rPr lang="en-US" altLang="ko-KR" sz="1200" baseline="0" dirty="0" smtClean="0"/>
              <a:t> </a:t>
            </a:r>
            <a:r>
              <a:rPr lang="ko-KR" altLang="en-US" sz="1200" dirty="0" err="1" smtClean="0"/>
              <a:t>부신피질에서의</a:t>
            </a:r>
            <a:r>
              <a:rPr lang="ko-KR" altLang="en-US" sz="1200" dirty="0" smtClean="0"/>
              <a:t> </a:t>
            </a:r>
            <a:r>
              <a:rPr lang="en-US" altLang="ko-KR" sz="1200" dirty="0" err="1" smtClean="0"/>
              <a:t>AngII</a:t>
            </a:r>
            <a:r>
              <a:rPr lang="en-US" altLang="ko-KR" sz="1200" dirty="0" smtClean="0"/>
              <a:t>-R</a:t>
            </a:r>
            <a:r>
              <a:rPr lang="ko-KR" altLang="en-US" sz="1200" dirty="0" smtClean="0"/>
              <a:t>이수와 친화력 감소시켜 </a:t>
            </a:r>
            <a:r>
              <a:rPr lang="en-US" altLang="ko-KR" sz="1200" dirty="0" err="1" smtClean="0"/>
              <a:t>aldo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생산감소</a:t>
            </a:r>
            <a:r>
              <a:rPr lang="en-US" altLang="ko-KR" sz="1200" dirty="0" smtClean="0"/>
              <a:t>), (</a:t>
            </a:r>
            <a:r>
              <a:rPr lang="ko-KR" altLang="en-US" sz="1200" dirty="0" smtClean="0"/>
              <a:t>골격근에서의 </a:t>
            </a:r>
            <a:r>
              <a:rPr lang="en-US" altLang="ko-KR" sz="1200" dirty="0" smtClean="0"/>
              <a:t>Na-K </a:t>
            </a:r>
            <a:r>
              <a:rPr lang="en-US" altLang="ko-KR" sz="1200" dirty="0" err="1" smtClean="0"/>
              <a:t>ATPase</a:t>
            </a:r>
            <a:r>
              <a:rPr lang="ko-KR" altLang="en-US" sz="1200" dirty="0" smtClean="0"/>
              <a:t>억제</a:t>
            </a:r>
            <a:r>
              <a:rPr lang="en-US" altLang="ko-KR" sz="1200" dirty="0" smtClean="0"/>
              <a:t>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8053-4FFA-4AAE-8DFF-FAFA5686A827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50%dw</a:t>
            </a:r>
            <a:r>
              <a:rPr lang="en-US" altLang="ko-KR" baseline="0" dirty="0" smtClean="0"/>
              <a:t> 50cc+ri 10IU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8053-4FFA-4AAE-8DFF-FAFA5686A827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주의사항</a:t>
            </a:r>
            <a:endParaRPr lang="en-US" altLang="ko-KR" dirty="0" smtClean="0"/>
          </a:p>
          <a:p>
            <a:pPr marL="228600" indent="-228600">
              <a:buAutoNum type="arabicPeriod"/>
            </a:pPr>
            <a:r>
              <a:rPr lang="en-US" altLang="ko-KR" dirty="0" smtClean="0"/>
              <a:t>ICAG</a:t>
            </a:r>
            <a:r>
              <a:rPr lang="en-US" altLang="ko-KR" baseline="0" dirty="0" smtClean="0"/>
              <a:t> -&gt; bicarbonate </a:t>
            </a:r>
            <a:r>
              <a:rPr lang="ko-KR" altLang="en-US" baseline="0" dirty="0" smtClean="0"/>
              <a:t>와 혼합하면 침전된다</a:t>
            </a:r>
            <a:r>
              <a:rPr lang="en-US" altLang="ko-KR" baseline="0" dirty="0" smtClean="0"/>
              <a:t>!, 20-30</a:t>
            </a:r>
            <a:r>
              <a:rPr lang="ko-KR" altLang="en-US" baseline="0" dirty="0" err="1" smtClean="0"/>
              <a:t>분정도만</a:t>
            </a:r>
            <a:r>
              <a:rPr lang="ko-KR" altLang="en-US" baseline="0" dirty="0" smtClean="0"/>
              <a:t> 지속된다</a:t>
            </a:r>
            <a:r>
              <a:rPr lang="en-US" altLang="ko-KR" baseline="0" dirty="0" smtClean="0"/>
              <a:t>. 3</a:t>
            </a:r>
            <a:r>
              <a:rPr lang="ko-KR" altLang="en-US" baseline="0" dirty="0" smtClean="0"/>
              <a:t>분간 천천히 준다</a:t>
            </a:r>
            <a:r>
              <a:rPr lang="en-US" altLang="ko-KR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altLang="ko-KR" baseline="0" dirty="0" smtClean="0"/>
              <a:t>Digitalis toxicity </a:t>
            </a:r>
            <a:r>
              <a:rPr lang="ko-KR" altLang="en-US" baseline="0" dirty="0" smtClean="0"/>
              <a:t>로  </a:t>
            </a:r>
            <a:r>
              <a:rPr lang="en-US" altLang="ko-KR" baseline="0" dirty="0" err="1" smtClean="0"/>
              <a:t>hyperkalemia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가 발생했을때 </a:t>
            </a:r>
            <a:r>
              <a:rPr lang="en-US" altLang="ko-KR" baseline="0" dirty="0" smtClean="0"/>
              <a:t>ICAG </a:t>
            </a:r>
            <a:r>
              <a:rPr lang="ko-KR" altLang="en-US" baseline="0" dirty="0" smtClean="0"/>
              <a:t>는 금기</a:t>
            </a:r>
            <a:r>
              <a:rPr lang="en-US" altLang="ko-KR" baseline="0" dirty="0" smtClean="0"/>
              <a:t>. </a:t>
            </a:r>
            <a:r>
              <a:rPr lang="ko-KR" altLang="en-US" baseline="0" dirty="0" smtClean="0"/>
              <a:t>하지만 </a:t>
            </a:r>
            <a:r>
              <a:rPr lang="en-US" altLang="ko-KR" baseline="0" dirty="0" err="1" smtClean="0"/>
              <a:t>digoxin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복용중인 환자가 다른 이유로 </a:t>
            </a:r>
            <a:r>
              <a:rPr lang="en-US" altLang="ko-KR" baseline="0" dirty="0" err="1" smtClean="0"/>
              <a:t>hyperkalemia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가 왔다면 금기는 아니나 천천히 준다</a:t>
            </a:r>
            <a:r>
              <a:rPr lang="en-US" altLang="ko-KR" baseline="0" dirty="0" smtClean="0"/>
              <a:t>. NS100cc</a:t>
            </a:r>
            <a:r>
              <a:rPr lang="ko-KR" altLang="en-US" baseline="0" dirty="0" smtClean="0"/>
              <a:t>에 </a:t>
            </a:r>
            <a:r>
              <a:rPr lang="en-US" altLang="ko-KR" baseline="0" dirty="0" smtClean="0"/>
              <a:t>mix, 30min </a:t>
            </a:r>
            <a:r>
              <a:rPr lang="ko-KR" altLang="en-US" baseline="0" dirty="0" smtClean="0"/>
              <a:t>동안 </a:t>
            </a:r>
            <a:r>
              <a:rPr lang="en-US" altLang="ko-KR" baseline="0" dirty="0" smtClean="0"/>
              <a:t>infusion</a:t>
            </a:r>
          </a:p>
          <a:p>
            <a:pPr marL="228600" indent="-228600">
              <a:buAutoNum type="arabicPeriod"/>
            </a:pPr>
            <a:r>
              <a:rPr lang="en-US" altLang="ko-KR" dirty="0" err="1" smtClean="0"/>
              <a:t>Ca.Chloride</a:t>
            </a:r>
            <a:r>
              <a:rPr lang="en-US" altLang="ko-KR" baseline="0" dirty="0" smtClean="0"/>
              <a:t> ICAL </a:t>
            </a:r>
            <a:r>
              <a:rPr lang="ko-KR" altLang="en-US" baseline="0" dirty="0" smtClean="0"/>
              <a:t>은 이 </a:t>
            </a:r>
            <a:r>
              <a:rPr lang="en-US" altLang="ko-KR" baseline="0" dirty="0" smtClean="0"/>
              <a:t>ICAG</a:t>
            </a:r>
            <a:r>
              <a:rPr lang="ko-KR" altLang="en-US" baseline="0" dirty="0" smtClean="0"/>
              <a:t>보다 더 </a:t>
            </a:r>
            <a:r>
              <a:rPr lang="en-US" altLang="ko-KR" baseline="0" dirty="0" smtClean="0"/>
              <a:t>potent </a:t>
            </a:r>
            <a:r>
              <a:rPr lang="ko-KR" altLang="en-US" baseline="0" dirty="0" smtClean="0"/>
              <a:t>하다</a:t>
            </a:r>
            <a:r>
              <a:rPr lang="en-US" altLang="ko-KR" baseline="0" dirty="0" smtClean="0"/>
              <a:t>. Bp</a:t>
            </a:r>
            <a:r>
              <a:rPr lang="ko-KR" altLang="en-US" baseline="0" dirty="0" smtClean="0"/>
              <a:t>까지 떨어지는 상황이면 추천</a:t>
            </a:r>
            <a:r>
              <a:rPr lang="en-US" altLang="ko-KR" baseline="0" dirty="0" smtClean="0"/>
              <a:t>. </a:t>
            </a:r>
          </a:p>
          <a:p>
            <a:pPr marL="228600" indent="-228600">
              <a:buAutoNum type="arabicPeriod"/>
            </a:pPr>
            <a:r>
              <a:rPr lang="en-US" altLang="ko-KR" baseline="0" dirty="0" err="1" smtClean="0"/>
              <a:t>Glu</a:t>
            </a:r>
            <a:r>
              <a:rPr lang="en-US" altLang="ko-KR" baseline="0" dirty="0" smtClean="0"/>
              <a:t> + insulin </a:t>
            </a:r>
            <a:r>
              <a:rPr lang="ko-KR" altLang="en-US" baseline="0" dirty="0" smtClean="0"/>
              <a:t>은 </a:t>
            </a:r>
            <a:r>
              <a:rPr lang="en-US" altLang="ko-KR" baseline="0" dirty="0" smtClean="0"/>
              <a:t>1-2</a:t>
            </a:r>
            <a:r>
              <a:rPr lang="ko-KR" altLang="en-US" baseline="0" dirty="0" err="1" smtClean="0"/>
              <a:t>시간정도</a:t>
            </a:r>
            <a:r>
              <a:rPr lang="ko-KR" altLang="en-US" baseline="0" dirty="0" smtClean="0"/>
              <a:t> 작용</a:t>
            </a:r>
            <a:r>
              <a:rPr lang="en-US" altLang="ko-KR" baseline="0" dirty="0" smtClean="0"/>
              <a:t>. K 1</a:t>
            </a:r>
            <a:r>
              <a:rPr lang="ko-KR" altLang="en-US" baseline="0" dirty="0" smtClean="0"/>
              <a:t>정도  떨어지도록 </a:t>
            </a:r>
            <a:r>
              <a:rPr lang="en-US" altLang="ko-KR" baseline="0" dirty="0" smtClean="0"/>
              <a:t>shift </a:t>
            </a:r>
            <a:r>
              <a:rPr lang="ko-KR" altLang="en-US" baseline="0" dirty="0" smtClean="0"/>
              <a:t>시킨다</a:t>
            </a:r>
            <a:r>
              <a:rPr lang="en-US" altLang="ko-KR" baseline="0" dirty="0" smtClean="0"/>
              <a:t>. </a:t>
            </a:r>
          </a:p>
          <a:p>
            <a:pPr marL="228600" indent="-228600">
              <a:buAutoNum type="arabicPeriod"/>
            </a:pPr>
            <a:r>
              <a:rPr lang="en-US" altLang="ko-KR" baseline="0" dirty="0" smtClean="0"/>
              <a:t>Bicarbonate</a:t>
            </a:r>
            <a:r>
              <a:rPr lang="ko-KR" altLang="en-US" baseline="0" dirty="0" smtClean="0"/>
              <a:t>는  </a:t>
            </a:r>
            <a:r>
              <a:rPr lang="en-US" altLang="ko-KR" baseline="0" dirty="0" smtClean="0"/>
              <a:t>only </a:t>
            </a:r>
            <a:r>
              <a:rPr lang="en-US" altLang="ko-KR" baseline="0" dirty="0" err="1" smtClean="0"/>
              <a:t>hyperkalemia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치료로는 </a:t>
            </a:r>
            <a:r>
              <a:rPr lang="ko-KR" altLang="en-US" baseline="0" dirty="0" err="1" smtClean="0"/>
              <a:t>쓰지않음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8053-4FFA-4AAE-8DFF-FAFA5686A827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Metabolic</a:t>
            </a:r>
            <a:r>
              <a:rPr lang="en-US" altLang="ko-KR" baseline="0" dirty="0" smtClean="0"/>
              <a:t> acidosis or </a:t>
            </a:r>
            <a:r>
              <a:rPr lang="en-US" altLang="ko-KR" baseline="0" dirty="0" err="1" smtClean="0"/>
              <a:t>akalosis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에 따라 나누어 놓은 표임</a:t>
            </a:r>
            <a:r>
              <a:rPr lang="en-US" altLang="ko-KR" baseline="0" dirty="0" smtClean="0"/>
              <a:t>.</a:t>
            </a:r>
          </a:p>
          <a:p>
            <a:r>
              <a:rPr lang="ko-KR" altLang="en-US" baseline="0" dirty="0" err="1" smtClean="0"/>
              <a:t>볼점은</a:t>
            </a:r>
            <a:r>
              <a:rPr lang="en-US" altLang="ko-KR" baseline="0" dirty="0" smtClean="0"/>
              <a:t>… hypokalemia </a:t>
            </a:r>
            <a:r>
              <a:rPr lang="ko-KR" altLang="en-US" baseline="0" dirty="0" smtClean="0"/>
              <a:t>임에도 불구하고 </a:t>
            </a:r>
            <a:r>
              <a:rPr lang="en-US" altLang="ko-KR" baseline="0" dirty="0" smtClean="0"/>
              <a:t>Urine K </a:t>
            </a:r>
            <a:r>
              <a:rPr lang="ko-KR" altLang="en-US" baseline="0" dirty="0" smtClean="0"/>
              <a:t>가 </a:t>
            </a:r>
            <a:r>
              <a:rPr lang="ko-KR" altLang="en-US" baseline="0" dirty="0" err="1" smtClean="0"/>
              <a:t>증가하는경우</a:t>
            </a:r>
            <a:r>
              <a:rPr lang="en-US" altLang="ko-KR" baseline="0" dirty="0" smtClean="0"/>
              <a:t>: </a:t>
            </a:r>
            <a:r>
              <a:rPr lang="ko-KR" altLang="en-US" baseline="0" dirty="0" smtClean="0"/>
              <a:t>다양한 유전질환</a:t>
            </a:r>
            <a:r>
              <a:rPr lang="en-US" altLang="ko-KR" baseline="0" dirty="0" smtClean="0"/>
              <a:t>+ Aldo</a:t>
            </a:r>
            <a:r>
              <a:rPr lang="ko-KR" altLang="en-US" baseline="0" dirty="0" smtClean="0"/>
              <a:t>가 증가하는 경우</a:t>
            </a:r>
            <a:r>
              <a:rPr lang="en-US" altLang="ko-KR" baseline="0" dirty="0" smtClean="0"/>
              <a:t>!</a:t>
            </a:r>
          </a:p>
          <a:p>
            <a:r>
              <a:rPr lang="en-US" altLang="ko-KR" baseline="0" dirty="0" smtClean="0"/>
              <a:t>Aldosterone </a:t>
            </a:r>
            <a:r>
              <a:rPr lang="ko-KR" altLang="en-US" baseline="0" dirty="0" smtClean="0"/>
              <a:t>이 증가하면 </a:t>
            </a:r>
            <a:r>
              <a:rPr lang="en-US" altLang="ko-KR" baseline="0" dirty="0" smtClean="0"/>
              <a:t>hypokalemia, hypertension </a:t>
            </a:r>
            <a:r>
              <a:rPr lang="ko-KR" altLang="en-US" baseline="0" dirty="0" smtClean="0"/>
              <a:t>이 발생한다</a:t>
            </a:r>
            <a:r>
              <a:rPr lang="en-US" altLang="ko-KR" baseline="0" dirty="0" smtClean="0"/>
              <a:t>…   aldosterone </a:t>
            </a:r>
            <a:r>
              <a:rPr lang="ko-KR" altLang="en-US" baseline="0" dirty="0" smtClean="0"/>
              <a:t>이 중요하다</a:t>
            </a:r>
            <a:r>
              <a:rPr lang="en-US" altLang="ko-KR" baseline="0" dirty="0" smtClean="0"/>
              <a:t>. </a:t>
            </a:r>
          </a:p>
          <a:p>
            <a:r>
              <a:rPr lang="en-US" altLang="ko-KR" dirty="0" err="1" smtClean="0"/>
              <a:t>Bater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gitelman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은 </a:t>
            </a:r>
            <a:r>
              <a:rPr lang="en-US" altLang="ko-KR" baseline="0" dirty="0" err="1" smtClean="0"/>
              <a:t>aldo</a:t>
            </a:r>
            <a:r>
              <a:rPr lang="ko-KR" altLang="en-US" baseline="0" dirty="0" smtClean="0"/>
              <a:t>가 높아도 </a:t>
            </a:r>
            <a:r>
              <a:rPr lang="en-US" altLang="ko-KR" baseline="0" dirty="0" smtClean="0"/>
              <a:t>Na </a:t>
            </a:r>
            <a:r>
              <a:rPr lang="ko-KR" altLang="en-US" baseline="0" dirty="0" smtClean="0"/>
              <a:t>재흡수가 안되니까 </a:t>
            </a:r>
            <a:r>
              <a:rPr lang="en-US" altLang="ko-KR" baseline="0" dirty="0" err="1" smtClean="0"/>
              <a:t>Bp</a:t>
            </a:r>
            <a:r>
              <a:rPr lang="ko-KR" altLang="en-US" baseline="0" dirty="0" smtClean="0"/>
              <a:t>는 높지 않다</a:t>
            </a:r>
            <a:r>
              <a:rPr lang="en-US" altLang="ko-KR" baseline="0" dirty="0" smtClean="0"/>
              <a:t>.</a:t>
            </a:r>
          </a:p>
          <a:p>
            <a:r>
              <a:rPr lang="en-US" altLang="ko-KR" baseline="0" dirty="0" smtClean="0"/>
              <a:t>UAG(+) </a:t>
            </a:r>
            <a:r>
              <a:rPr lang="ko-KR" altLang="en-US" baseline="0" dirty="0" smtClean="0"/>
              <a:t>이면 </a:t>
            </a:r>
            <a:r>
              <a:rPr lang="en-US" altLang="ko-KR" baseline="0" dirty="0" smtClean="0"/>
              <a:t>RTA</a:t>
            </a:r>
            <a:r>
              <a:rPr lang="ko-KR" altLang="en-US" baseline="0" dirty="0" smtClean="0"/>
              <a:t>다</a:t>
            </a:r>
            <a:r>
              <a:rPr lang="en-US" altLang="ko-KR" baseline="0" dirty="0" smtClean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8053-4FFA-4AAE-8DFF-FAFA5686A827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069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dirty="0" smtClean="0"/>
              <a:t> </a:t>
            </a:r>
            <a:r>
              <a:rPr lang="en-US" altLang="ko-KR" dirty="0" err="1" smtClean="0"/>
              <a:t>Tx▷ketoacidosis</a:t>
            </a:r>
            <a:r>
              <a:rPr lang="en-US" altLang="ko-KR" dirty="0" smtClean="0"/>
              <a:t>/lactic acidosis </a:t>
            </a:r>
            <a:r>
              <a:rPr lang="ko-KR" altLang="en-US" dirty="0" smtClean="0"/>
              <a:t>시 </a:t>
            </a:r>
            <a:r>
              <a:rPr lang="en-US" altLang="ko-KR" dirty="0" smtClean="0"/>
              <a:t>pH&lt;7.1, HCO</a:t>
            </a:r>
            <a:r>
              <a:rPr lang="en-US" altLang="ko-KR" baseline="-25000" dirty="0" smtClean="0"/>
              <a:t>3</a:t>
            </a:r>
            <a:r>
              <a:rPr lang="en-US" altLang="ko-KR" baseline="30000" dirty="0" smtClean="0"/>
              <a:t>-</a:t>
            </a:r>
            <a:r>
              <a:rPr lang="en-US" altLang="ko-KR" dirty="0" smtClean="0"/>
              <a:t>&lt;10 ▷</a:t>
            </a:r>
            <a:r>
              <a:rPr lang="ko-KR" altLang="en-US" dirty="0" err="1" smtClean="0"/>
              <a:t>그외</a:t>
            </a:r>
            <a:r>
              <a:rPr lang="ko-KR" altLang="en-US" dirty="0" smtClean="0"/>
              <a:t> </a:t>
            </a:r>
            <a:r>
              <a:rPr lang="en-US" altLang="ko-KR" dirty="0" smtClean="0"/>
              <a:t>acidosis</a:t>
            </a:r>
            <a:r>
              <a:rPr lang="ko-KR" altLang="en-US" dirty="0" smtClean="0"/>
              <a:t>는 조기에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.</a:t>
            </a:r>
            <a:r>
              <a:rPr lang="ko-KR" altLang="en-US" dirty="0" smtClean="0"/>
              <a:t>할 수도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48053-4FFA-4AAE-8DFF-FAFA5686A827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446B4-EB5C-48AB-BBF0-EC018D3BE0DE}" type="datetimeFigureOut">
              <a:rPr lang="ko-KR" altLang="en-US" smtClean="0"/>
              <a:pPr/>
              <a:t>2015-04-01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5F7D1-E5A3-4CC4-A35C-9FD4CF0EFDD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calc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edcalc.com/correctna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/>
              <a:t>전해질 치료와 수액요법의 실제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신장내과 이신영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 smtClean="0"/>
              <a:t>Treatment </a:t>
            </a:r>
            <a:r>
              <a:rPr lang="en-US" altLang="ko-KR" b="1" dirty="0"/>
              <a:t>of </a:t>
            </a:r>
            <a:r>
              <a:rPr lang="en-US" altLang="ko-KR" b="1" dirty="0" err="1" smtClean="0"/>
              <a:t>Hyponatremia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4848" y="1999381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ko-KR" altLang="en-US" sz="2400" b="1" dirty="0" smtClean="0"/>
              <a:t>주의사항</a:t>
            </a:r>
            <a:endParaRPr lang="en-US" altLang="ko-KR" sz="2400" b="1" dirty="0" smtClean="0"/>
          </a:p>
          <a:p>
            <a:pPr fontAlgn="base"/>
            <a:r>
              <a:rPr lang="en-US" altLang="ko-KR" sz="2400" dirty="0" smtClean="0"/>
              <a:t>seizure</a:t>
            </a:r>
            <a:r>
              <a:rPr lang="en-US" altLang="ko-KR" sz="2400" dirty="0"/>
              <a:t>, confusion </a:t>
            </a:r>
            <a:r>
              <a:rPr lang="ko-KR" altLang="en-US" sz="2400" dirty="0"/>
              <a:t>등 </a:t>
            </a:r>
            <a:r>
              <a:rPr lang="en-US" altLang="ko-KR" sz="2400" dirty="0"/>
              <a:t>neurologic sign </a:t>
            </a:r>
            <a:r>
              <a:rPr lang="ko-KR" altLang="en-US" sz="2400" dirty="0" err="1"/>
              <a:t>있을시에만</a:t>
            </a:r>
            <a:r>
              <a:rPr lang="ko-KR" altLang="en-US" sz="2400" dirty="0"/>
              <a:t> </a:t>
            </a:r>
            <a:r>
              <a:rPr lang="en-US" altLang="ko-KR" sz="2400" dirty="0"/>
              <a:t>hypertonic saline </a:t>
            </a:r>
            <a:r>
              <a:rPr lang="ko-KR" altLang="en-US" sz="2400" dirty="0" smtClean="0"/>
              <a:t>준다</a:t>
            </a:r>
            <a:r>
              <a:rPr lang="en-US" altLang="ko-KR" sz="2400" dirty="0" smtClean="0"/>
              <a:t>.</a:t>
            </a:r>
          </a:p>
          <a:p>
            <a:pPr fontAlgn="base"/>
            <a:r>
              <a:rPr lang="ko-KR" altLang="en-US" sz="2400" u="sng" dirty="0" smtClean="0">
                <a:solidFill>
                  <a:srgbClr val="FF0000"/>
                </a:solidFill>
              </a:rPr>
              <a:t>자주 </a:t>
            </a:r>
            <a:r>
              <a:rPr lang="en-US" altLang="ko-KR" sz="2400" u="sng" dirty="0">
                <a:solidFill>
                  <a:srgbClr val="FF0000"/>
                </a:solidFill>
              </a:rPr>
              <a:t>serum Na </a:t>
            </a:r>
            <a:r>
              <a:rPr lang="ko-KR" altLang="en-US" sz="2400" u="sng" dirty="0" smtClean="0">
                <a:solidFill>
                  <a:srgbClr val="FF0000"/>
                </a:solidFill>
              </a:rPr>
              <a:t>체크하여 적정한 속도로 교정되고 있는지 확인한다</a:t>
            </a:r>
            <a:r>
              <a:rPr lang="en-US" altLang="ko-KR" sz="2400" u="sng" dirty="0" smtClean="0">
                <a:solidFill>
                  <a:srgbClr val="FF0000"/>
                </a:solidFill>
              </a:rPr>
              <a:t>! </a:t>
            </a:r>
          </a:p>
          <a:p>
            <a:pPr fontAlgn="base"/>
            <a:r>
              <a:rPr lang="ko-KR" altLang="en-US" sz="2400" dirty="0" smtClean="0"/>
              <a:t>계산을 정확히 했어도 항상 예측대로 </a:t>
            </a:r>
            <a:r>
              <a:rPr lang="en-US" altLang="ko-KR" sz="2400" dirty="0" smtClean="0"/>
              <a:t>Na </a:t>
            </a:r>
            <a:r>
              <a:rPr lang="ko-KR" altLang="en-US" sz="2400" dirty="0" smtClean="0"/>
              <a:t>가 천천히 오르는 것은 아니다</a:t>
            </a:r>
            <a:r>
              <a:rPr lang="en-US" altLang="ko-KR" sz="2400" dirty="0" smtClean="0"/>
              <a:t>!.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교정 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496" y="1412777"/>
            <a:ext cx="9108504" cy="4824536"/>
          </a:xfrm>
        </p:spPr>
        <p:txBody>
          <a:bodyPr>
            <a:normAutofit fontScale="70000" lnSpcReduction="20000"/>
          </a:bodyPr>
          <a:lstStyle/>
          <a:p>
            <a:pPr fontAlgn="base"/>
            <a:endParaRPr lang="en-US" altLang="ko-KR" u="sng" dirty="0" smtClean="0">
              <a:solidFill>
                <a:srgbClr val="FF0000"/>
              </a:solidFill>
            </a:endParaRPr>
          </a:p>
          <a:p>
            <a:pPr fontAlgn="base"/>
            <a:r>
              <a:rPr lang="ko-KR" altLang="en-US" dirty="0" smtClean="0"/>
              <a:t>▷ 교정속도 </a:t>
            </a:r>
            <a:r>
              <a:rPr lang="en-US" altLang="ko-KR" dirty="0" smtClean="0"/>
              <a:t>– </a:t>
            </a:r>
            <a:r>
              <a:rPr lang="ko-KR" altLang="en-US" u="sng" dirty="0" smtClean="0"/>
              <a:t>시간당 </a:t>
            </a:r>
            <a:r>
              <a:rPr lang="en-US" altLang="ko-KR" u="sng" dirty="0" smtClean="0"/>
              <a:t>1meq </a:t>
            </a:r>
            <a:r>
              <a:rPr lang="ko-KR" altLang="en-US" dirty="0" smtClean="0"/>
              <a:t>정도씩 오르게 한다</a:t>
            </a:r>
            <a:r>
              <a:rPr lang="en-US" altLang="ko-KR" dirty="0" smtClean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0.5~</a:t>
            </a:r>
            <a:r>
              <a:rPr lang="en-US" altLang="ko-KR" b="1" dirty="0"/>
              <a:t>1</a:t>
            </a:r>
            <a:r>
              <a:rPr lang="en-US" altLang="ko-KR" dirty="0"/>
              <a:t>(asymptomatic) or </a:t>
            </a:r>
            <a:r>
              <a:rPr lang="en-US" altLang="ko-KR" b="1" dirty="0" smtClean="0"/>
              <a:t>1</a:t>
            </a:r>
            <a:r>
              <a:rPr lang="en-US" altLang="ko-KR" dirty="0" smtClean="0"/>
              <a:t>-2mEq/hr(acute, symptomatic</a:t>
            </a:r>
            <a:r>
              <a:rPr lang="en-US" altLang="ko-KR" dirty="0"/>
              <a:t>) , </a:t>
            </a:r>
            <a:r>
              <a:rPr lang="ko-KR" altLang="en-US" dirty="0" smtClean="0"/>
              <a:t>하루에 </a:t>
            </a:r>
            <a:r>
              <a:rPr lang="en-US" altLang="ko-KR" dirty="0" smtClean="0"/>
              <a:t>10-12mEq/day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▷ 교정목표</a:t>
            </a:r>
            <a:endParaRPr lang="en-US" altLang="ko-KR" dirty="0" smtClean="0"/>
          </a:p>
          <a:p>
            <a:pPr fontAlgn="base"/>
            <a:r>
              <a:rPr lang="en-US" altLang="ko-KR" dirty="0" smtClean="0"/>
              <a:t>Hypertonic saline </a:t>
            </a:r>
            <a:r>
              <a:rPr lang="ko-KR" altLang="en-US" dirty="0" smtClean="0"/>
              <a:t>으로 교정할 경우의 </a:t>
            </a:r>
            <a:r>
              <a:rPr lang="en-US" altLang="ko-KR" dirty="0" smtClean="0"/>
              <a:t>Serum Na </a:t>
            </a:r>
            <a:r>
              <a:rPr lang="ko-KR" altLang="en-US" dirty="0" smtClean="0"/>
              <a:t>목표는 </a:t>
            </a:r>
            <a:r>
              <a:rPr lang="en-US" altLang="ko-KR" dirty="0" smtClean="0"/>
              <a:t>– </a:t>
            </a:r>
            <a:r>
              <a:rPr lang="en-US" altLang="ko-KR" b="1" dirty="0" smtClean="0"/>
              <a:t>125-130</a:t>
            </a:r>
            <a:r>
              <a:rPr lang="en-US" altLang="ko-KR" dirty="0" smtClean="0"/>
              <a:t>  </a:t>
            </a:r>
            <a:r>
              <a:rPr lang="ko-KR" altLang="en-US" dirty="0" smtClean="0"/>
              <a:t>그 이상 </a:t>
            </a:r>
            <a:r>
              <a:rPr lang="ko-KR" altLang="en-US" dirty="0" smtClean="0"/>
              <a:t>올라가면 중단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▷ </a:t>
            </a:r>
            <a:r>
              <a:rPr lang="en-US" altLang="ko-KR" dirty="0" smtClean="0"/>
              <a:t>hypertonic saline </a:t>
            </a:r>
            <a:r>
              <a:rPr lang="ko-KR" altLang="en-US" dirty="0" smtClean="0"/>
              <a:t>시작 후</a:t>
            </a:r>
            <a:r>
              <a:rPr lang="en-US" altLang="ko-KR" dirty="0" smtClean="0"/>
              <a:t> </a:t>
            </a:r>
            <a:r>
              <a:rPr lang="en-US" altLang="ko-KR" b="1" u="sng" dirty="0" smtClean="0"/>
              <a:t>2</a:t>
            </a:r>
            <a:r>
              <a:rPr lang="ko-KR" altLang="en-US" b="1" u="sng" dirty="0" smtClean="0"/>
              <a:t>시간마다 </a:t>
            </a:r>
            <a:r>
              <a:rPr lang="en-US" altLang="ko-KR" dirty="0" err="1" smtClean="0"/>
              <a:t>SNa</a:t>
            </a:r>
            <a:r>
              <a:rPr lang="en-US" altLang="ko-KR" dirty="0" smtClean="0"/>
              <a:t> (</a:t>
            </a:r>
            <a:r>
              <a:rPr lang="ko-KR" altLang="en-US" dirty="0" err="1" smtClean="0"/>
              <a:t>필요시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Corrected Na) </a:t>
            </a:r>
            <a:r>
              <a:rPr lang="ko-KR" altLang="en-US" dirty="0" smtClean="0"/>
              <a:t>측정해서 속도를 조절한다</a:t>
            </a:r>
            <a:r>
              <a:rPr lang="en-US" altLang="ko-KR" dirty="0" smtClean="0"/>
              <a:t>.  </a:t>
            </a:r>
            <a:r>
              <a:rPr lang="ko-KR" altLang="en-US" dirty="0" smtClean="0"/>
              <a:t>추후 안정되면 </a:t>
            </a:r>
            <a:r>
              <a:rPr lang="en-US" altLang="ko-KR" dirty="0" smtClean="0"/>
              <a:t>4~6</a:t>
            </a:r>
            <a:r>
              <a:rPr lang="ko-KR" altLang="en-US" dirty="0" smtClean="0"/>
              <a:t>시간마다 측정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▷ </a:t>
            </a:r>
            <a:r>
              <a:rPr lang="ko-KR" altLang="en-US" dirty="0" err="1"/>
              <a:t>과다교정시</a:t>
            </a:r>
            <a:r>
              <a:rPr lang="ko-KR" altLang="en-US" dirty="0"/>
              <a:t> </a:t>
            </a:r>
            <a:r>
              <a:rPr lang="en-US" altLang="ko-KR" dirty="0"/>
              <a:t>-&gt; half saline </a:t>
            </a:r>
            <a:r>
              <a:rPr lang="ko-KR" altLang="en-US" dirty="0"/>
              <a:t>이나 </a:t>
            </a:r>
            <a:r>
              <a:rPr lang="en-US" altLang="ko-KR" dirty="0"/>
              <a:t>5DW </a:t>
            </a:r>
            <a:r>
              <a:rPr lang="ko-KR" altLang="en-US" dirty="0"/>
              <a:t>로 교체하면서 자주 </a:t>
            </a:r>
            <a:r>
              <a:rPr lang="en-US" altLang="ko-KR" dirty="0"/>
              <a:t>serum Na </a:t>
            </a:r>
            <a:r>
              <a:rPr lang="ko-KR" altLang="en-US" dirty="0" smtClean="0"/>
              <a:t>체크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교정 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42910" y="1714488"/>
            <a:ext cx="8143932" cy="4143404"/>
          </a:xfrm>
        </p:spPr>
        <p:txBody>
          <a:bodyPr>
            <a:noAutofit/>
          </a:bodyPr>
          <a:lstStyle/>
          <a:p>
            <a:pPr fontAlgn="base"/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▷ 처방의 실제</a:t>
            </a:r>
            <a:endParaRPr lang="en-US" altLang="ko-KR" sz="2000" dirty="0" smtClean="0"/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1.  Hypertonic saline  </a:t>
            </a:r>
            <a:r>
              <a:rPr lang="ko-KR" altLang="en-US" sz="2000" dirty="0" smtClean="0"/>
              <a:t>만들기 </a:t>
            </a:r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: NS400ml + INACL (40mEq) 5A mix</a:t>
            </a:r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2. </a:t>
            </a:r>
            <a:r>
              <a:rPr lang="ko-KR" altLang="en-US" sz="2000" dirty="0" smtClean="0"/>
              <a:t>계산하기  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예</a:t>
            </a:r>
            <a:r>
              <a:rPr lang="en-US" altLang="ko-KR" sz="2000" dirty="0" smtClean="0"/>
              <a:t>:60KG </a:t>
            </a:r>
            <a:r>
              <a:rPr lang="ko-KR" altLang="en-US" sz="2000" dirty="0" smtClean="0"/>
              <a:t>남자 환자   </a:t>
            </a:r>
            <a:r>
              <a:rPr lang="en-US" altLang="ko-KR" sz="2000" dirty="0" err="1" smtClean="0"/>
              <a:t>SNa</a:t>
            </a:r>
            <a:r>
              <a:rPr lang="en-US" altLang="ko-KR" sz="2000" dirty="0" smtClean="0"/>
              <a:t> 115</a:t>
            </a:r>
            <a:r>
              <a:rPr lang="ko-KR" altLang="en-US" sz="2000" dirty="0" smtClean="0"/>
              <a:t>다</a:t>
            </a:r>
            <a:r>
              <a:rPr lang="en-US" altLang="ko-KR" sz="2000" dirty="0" smtClean="0"/>
              <a:t>.</a:t>
            </a:r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 Total Sodium deficit = TBW* (</a:t>
            </a:r>
            <a:r>
              <a:rPr lang="ko-KR" altLang="en-US" sz="2000" dirty="0" smtClean="0"/>
              <a:t>목표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현재</a:t>
            </a:r>
            <a:r>
              <a:rPr lang="en-US" altLang="ko-KR" sz="2000" dirty="0" smtClean="0"/>
              <a:t>Na)</a:t>
            </a:r>
          </a:p>
          <a:p>
            <a:pPr fontAlgn="base"/>
            <a:r>
              <a:rPr lang="en-US" altLang="ko-KR" sz="2000" dirty="0" smtClean="0"/>
              <a:t>= 60Kg*0.5*(140-115)= 750meq… </a:t>
            </a:r>
            <a:r>
              <a:rPr lang="ko-KR" altLang="en-US" sz="2000" dirty="0" smtClean="0"/>
              <a:t>이지만</a:t>
            </a:r>
            <a:endParaRPr lang="en-US" altLang="ko-K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071546"/>
            <a:ext cx="8643998" cy="4786346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000" dirty="0" smtClean="0"/>
              <a:t>오늘 </a:t>
            </a:r>
            <a:r>
              <a:rPr lang="ko-KR" altLang="en-US" sz="2000" dirty="0" err="1" smtClean="0"/>
              <a:t>교정할만큼의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sodium deficit : </a:t>
            </a:r>
            <a:r>
              <a:rPr lang="en-US" altLang="ko-KR" sz="2000" b="1" dirty="0" smtClean="0"/>
              <a:t>60</a:t>
            </a:r>
            <a:r>
              <a:rPr lang="en-US" altLang="ko-KR" sz="2000" dirty="0" smtClean="0"/>
              <a:t>kg*0.5*(</a:t>
            </a:r>
            <a:r>
              <a:rPr lang="en-US" altLang="ko-KR" sz="2000" b="1" dirty="0" smtClean="0"/>
              <a:t>12</a:t>
            </a:r>
            <a:r>
              <a:rPr lang="en-US" altLang="ko-KR" sz="2000" dirty="0" smtClean="0"/>
              <a:t>)=360meq</a:t>
            </a:r>
          </a:p>
          <a:p>
            <a:pPr fontAlgn="base"/>
            <a:r>
              <a:rPr lang="en-US" altLang="ko-KR" sz="2000" dirty="0" smtClean="0"/>
              <a:t>3% Saline Na : 513meq/L   (**NS Na : 154meq/L)</a:t>
            </a:r>
          </a:p>
          <a:p>
            <a:pPr fontAlgn="base"/>
            <a:r>
              <a:rPr lang="en-US" altLang="ko-KR" sz="2000" dirty="0" smtClean="0"/>
              <a:t>1000ml:513meq=X:360meq   --- x=701ml, </a:t>
            </a:r>
            <a:r>
              <a:rPr lang="ko-KR" altLang="en-US" sz="2000" dirty="0" smtClean="0"/>
              <a:t>속도는 </a:t>
            </a:r>
            <a:r>
              <a:rPr lang="en-US" altLang="ko-KR" sz="2000" dirty="0" smtClean="0"/>
              <a:t>701ml/24hr= 29cc/hr</a:t>
            </a:r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1000ml:513meq=X:</a:t>
            </a:r>
            <a:r>
              <a:rPr lang="en-US" altLang="ko-KR" sz="2000" u="sng" dirty="0" smtClean="0"/>
              <a:t>360</a:t>
            </a:r>
            <a:r>
              <a:rPr lang="en-US" altLang="ko-KR" sz="2000" dirty="0" smtClean="0"/>
              <a:t>meq(=</a:t>
            </a:r>
            <a:r>
              <a:rPr lang="en-US" altLang="ko-KR" sz="2000" b="1" dirty="0" smtClean="0"/>
              <a:t>60</a:t>
            </a:r>
            <a:r>
              <a:rPr lang="en-US" altLang="ko-KR" sz="2000" dirty="0" smtClean="0"/>
              <a:t>kg*0.5*(</a:t>
            </a:r>
            <a:r>
              <a:rPr lang="en-US" altLang="ko-KR" sz="2000" b="1" dirty="0" smtClean="0"/>
              <a:t>12</a:t>
            </a:r>
            <a:r>
              <a:rPr lang="en-US" altLang="ko-KR" sz="2000" dirty="0" smtClean="0"/>
              <a:t>)</a:t>
            </a:r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 </a:t>
            </a:r>
            <a:r>
              <a:rPr lang="ko-KR" altLang="en-US" sz="2000" dirty="0" smtClean="0"/>
              <a:t>즉 이론상으로는 현재 </a:t>
            </a:r>
            <a:r>
              <a:rPr lang="en-US" altLang="ko-KR" sz="2000" dirty="0" smtClean="0"/>
              <a:t>Na</a:t>
            </a:r>
            <a:r>
              <a:rPr lang="ko-KR" altLang="en-US" sz="2000" dirty="0" smtClean="0"/>
              <a:t>와 상관없이 </a:t>
            </a:r>
            <a:r>
              <a:rPr lang="en-US" altLang="ko-KR" sz="2000" b="1" u="sng" dirty="0" smtClean="0"/>
              <a:t>BW</a:t>
            </a:r>
            <a:r>
              <a:rPr lang="ko-KR" altLang="en-US" sz="2000" b="1" u="sng" dirty="0" smtClean="0"/>
              <a:t>에 따라 속도는 결정된다</a:t>
            </a:r>
            <a:r>
              <a:rPr lang="en-US" altLang="ko-KR" sz="2000" dirty="0" smtClean="0"/>
              <a:t>! </a:t>
            </a:r>
          </a:p>
          <a:p>
            <a:pPr fontAlgn="base"/>
            <a:r>
              <a:rPr lang="en-US" altLang="ko-KR" sz="2000" dirty="0" smtClean="0"/>
              <a:t> </a:t>
            </a:r>
            <a:r>
              <a:rPr lang="en-US" altLang="ko-KR" sz="2000" b="1" dirty="0" smtClean="0"/>
              <a:t>hypertonic saline </a:t>
            </a:r>
            <a:r>
              <a:rPr lang="ko-KR" altLang="en-US" sz="2000" b="1" dirty="0" smtClean="0"/>
              <a:t>을  </a:t>
            </a:r>
            <a:r>
              <a:rPr lang="en-US" altLang="ko-KR" sz="2000" dirty="0" smtClean="0"/>
              <a:t>BW/2 cc/hr</a:t>
            </a:r>
            <a:r>
              <a:rPr lang="ko-KR" altLang="en-US" sz="2000" dirty="0" smtClean="0"/>
              <a:t>로 주면 하루에 </a:t>
            </a:r>
            <a:r>
              <a:rPr lang="en-US" altLang="ko-KR" sz="2000" dirty="0" smtClean="0"/>
              <a:t>12meq(0.5meq/hr </a:t>
            </a:r>
            <a:r>
              <a:rPr lang="ko-KR" altLang="en-US" sz="2000" dirty="0" smtClean="0"/>
              <a:t>속도로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 교정한다</a:t>
            </a:r>
            <a:r>
              <a:rPr lang="en-US" altLang="ko-KR" sz="2000" dirty="0" smtClean="0"/>
              <a:t>.</a:t>
            </a:r>
          </a:p>
          <a:p>
            <a:pPr fontAlgn="base"/>
            <a:endParaRPr lang="en-US" altLang="ko-KR" sz="2000" dirty="0" smtClean="0"/>
          </a:p>
          <a:p>
            <a:pPr fontAlgn="base"/>
            <a:r>
              <a:rPr lang="en-US" altLang="ko-KR" sz="2000" dirty="0" smtClean="0"/>
              <a:t> </a:t>
            </a:r>
            <a:r>
              <a:rPr lang="ko-KR" altLang="en-US" sz="2000" dirty="0" smtClean="0"/>
              <a:t>그러나</a:t>
            </a:r>
            <a:r>
              <a:rPr lang="en-US" altLang="ko-KR" sz="2000" dirty="0" smtClean="0"/>
              <a:t>….  </a:t>
            </a:r>
            <a:r>
              <a:rPr lang="ko-KR" altLang="en-US" sz="2000" dirty="0" smtClean="0"/>
              <a:t>실제로 교정속도가 훨씬 빠른 경우가 </a:t>
            </a:r>
            <a:r>
              <a:rPr lang="ko-KR" altLang="en-US" sz="2000" b="1" dirty="0" smtClean="0"/>
              <a:t>많으므로 </a:t>
            </a:r>
            <a:r>
              <a:rPr lang="en-US" altLang="ko-KR" sz="2000" b="1" dirty="0" smtClean="0"/>
              <a:t>initial </a:t>
            </a:r>
            <a:r>
              <a:rPr lang="ko-KR" altLang="en-US" sz="2000" b="1" dirty="0" smtClean="0"/>
              <a:t>은  </a:t>
            </a:r>
            <a:r>
              <a:rPr lang="en-US" altLang="ko-KR" sz="2000" b="1" dirty="0" smtClean="0"/>
              <a:t>BW/3~4/hr </a:t>
            </a:r>
            <a:r>
              <a:rPr lang="ko-KR" altLang="en-US" sz="2000" b="1" dirty="0" smtClean="0"/>
              <a:t>로 시작하고 다음 </a:t>
            </a:r>
            <a:r>
              <a:rPr lang="en-US" altLang="ko-KR" sz="2000" b="1" dirty="0" smtClean="0"/>
              <a:t>FU </a:t>
            </a:r>
            <a:r>
              <a:rPr lang="ko-KR" altLang="en-US" sz="2000" b="1" dirty="0" smtClean="0"/>
              <a:t>시 교정이 안되면  증량</a:t>
            </a:r>
            <a:r>
              <a:rPr lang="ko-KR" altLang="en-US" sz="2000" dirty="0" smtClean="0"/>
              <a:t>하는 것을 추천</a:t>
            </a:r>
            <a:r>
              <a:rPr lang="en-US" altLang="ko-KR" sz="2000" dirty="0" smtClean="0"/>
              <a:t>!</a:t>
            </a:r>
          </a:p>
          <a:p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요약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Hypertonic saline </a:t>
            </a:r>
            <a:r>
              <a:rPr lang="ko-KR" altLang="en-US" dirty="0" smtClean="0"/>
              <a:t>이 필요한지 결정한다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NS400ml + INACL (40mEq) 5A mix </a:t>
            </a:r>
            <a:r>
              <a:rPr lang="ko-KR" altLang="en-US" dirty="0" smtClean="0"/>
              <a:t>처방한다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상기 </a:t>
            </a:r>
            <a:r>
              <a:rPr lang="en-US" altLang="ko-KR" dirty="0" smtClean="0"/>
              <a:t>fluid</a:t>
            </a:r>
            <a:r>
              <a:rPr lang="ko-KR" altLang="en-US" dirty="0" smtClean="0"/>
              <a:t>를  체중</a:t>
            </a:r>
            <a:r>
              <a:rPr lang="en-US" altLang="ko-KR" dirty="0" smtClean="0"/>
              <a:t>/4 cc/hr </a:t>
            </a:r>
            <a:r>
              <a:rPr lang="ko-KR" altLang="en-US" dirty="0" smtClean="0"/>
              <a:t>로 시작한다</a:t>
            </a:r>
            <a:r>
              <a:rPr lang="en-US" altLang="ko-KR" dirty="0" smtClean="0"/>
              <a:t>.  (60kg-</a:t>
            </a:r>
            <a:r>
              <a:rPr lang="en-US" altLang="ko-KR" dirty="0" smtClean="0">
                <a:sym typeface="Wingdings" pitchFamily="2" charset="2"/>
              </a:rPr>
              <a:t> 15cc/hr)</a:t>
            </a: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dirty="0" smtClean="0">
                <a:sym typeface="Wingdings" pitchFamily="2" charset="2"/>
              </a:rPr>
              <a:t>2</a:t>
            </a:r>
            <a:r>
              <a:rPr lang="ko-KR" altLang="en-US" dirty="0" err="1" smtClean="0">
                <a:sym typeface="Wingdings" pitchFamily="2" charset="2"/>
              </a:rPr>
              <a:t>시간뒤</a:t>
            </a:r>
            <a:r>
              <a:rPr lang="ko-KR" altLang="en-US" dirty="0" smtClean="0">
                <a:sym typeface="Wingdings" pitchFamily="2" charset="2"/>
              </a:rPr>
              <a:t> </a:t>
            </a:r>
            <a:r>
              <a:rPr lang="en-US" altLang="ko-KR" dirty="0" err="1" smtClean="0">
                <a:sym typeface="Wingdings" pitchFamily="2" charset="2"/>
              </a:rPr>
              <a:t>SNa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lang="ko-KR" altLang="en-US" dirty="0" smtClean="0">
                <a:sym typeface="Wingdings" pitchFamily="2" charset="2"/>
              </a:rPr>
              <a:t>증가 속도를 보고 증량 혹은 감량한다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ko-KR" altLang="en-US" dirty="0" smtClean="0"/>
              <a:t>적정한 속도가 결정되면 </a:t>
            </a:r>
            <a:r>
              <a:rPr lang="en-US" altLang="ko-KR" dirty="0" smtClean="0"/>
              <a:t>4~6hr </a:t>
            </a:r>
            <a:r>
              <a:rPr lang="ko-KR" altLang="en-US" dirty="0" smtClean="0"/>
              <a:t>마다 </a:t>
            </a:r>
            <a:r>
              <a:rPr lang="en-US" altLang="ko-KR" dirty="0" err="1" smtClean="0"/>
              <a:t>SNa</a:t>
            </a:r>
            <a:r>
              <a:rPr lang="en-US" altLang="ko-KR" dirty="0" smtClean="0"/>
              <a:t> </a:t>
            </a:r>
            <a:r>
              <a:rPr lang="ko-KR" altLang="en-US" dirty="0" smtClean="0"/>
              <a:t>를 검사하면서 속도를 결정한다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err="1" smtClean="0"/>
              <a:t>SNa</a:t>
            </a:r>
            <a:r>
              <a:rPr lang="ko-KR" altLang="en-US" dirty="0" smtClean="0"/>
              <a:t>가 </a:t>
            </a:r>
            <a:r>
              <a:rPr lang="en-US" altLang="ko-KR" dirty="0" smtClean="0"/>
              <a:t>130 </a:t>
            </a:r>
            <a:r>
              <a:rPr lang="ko-KR" altLang="en-US" dirty="0" smtClean="0"/>
              <a:t>이 되면 </a:t>
            </a:r>
            <a:r>
              <a:rPr lang="en-US" altLang="ko-KR" dirty="0" smtClean="0"/>
              <a:t>hypertonic saline </a:t>
            </a:r>
            <a:r>
              <a:rPr lang="ko-KR" altLang="en-US" dirty="0" smtClean="0"/>
              <a:t>은 중단한다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</a:t>
            </a:r>
            <a:endParaRPr lang="ko-KR" altLang="en-US" dirty="0"/>
          </a:p>
        </p:txBody>
      </p:sp>
      <p:pic>
        <p:nvPicPr>
          <p:cNvPr id="5" name="Picture 2" descr="C:\Users\이신영\Desktop\KakaoTalk_20150323_2012183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001880" y="-500090"/>
            <a:ext cx="5388864" cy="4041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Total body water</a:t>
            </a:r>
          </a:p>
          <a:p>
            <a:r>
              <a:rPr lang="ko-KR" altLang="en-US" sz="2400" dirty="0" smtClean="0"/>
              <a:t>수분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남성은 체중의 </a:t>
            </a:r>
            <a:r>
              <a:rPr lang="en-US" altLang="ko-KR" sz="2400" dirty="0" smtClean="0"/>
              <a:t>60%, </a:t>
            </a:r>
            <a:r>
              <a:rPr lang="ko-KR" altLang="en-US" sz="2400" dirty="0" smtClean="0"/>
              <a:t>여성은 </a:t>
            </a:r>
            <a:r>
              <a:rPr lang="en-US" altLang="ko-KR" sz="2400" dirty="0" smtClean="0"/>
              <a:t>50%</a:t>
            </a:r>
          </a:p>
          <a:p>
            <a:r>
              <a:rPr lang="ko-KR" altLang="en-US" sz="2400" dirty="0" smtClean="0"/>
              <a:t>총 체내수분은 </a:t>
            </a:r>
            <a:r>
              <a:rPr lang="ko-KR" altLang="en-US" sz="2400" dirty="0" err="1" smtClean="0"/>
              <a:t>세포내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55-75%, </a:t>
            </a:r>
            <a:r>
              <a:rPr lang="ko-KR" altLang="en-US" sz="2400" dirty="0" err="1" smtClean="0"/>
              <a:t>세포외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25-45%</a:t>
            </a:r>
          </a:p>
          <a:p>
            <a:endParaRPr lang="en-US" altLang="ko-KR" sz="2400" dirty="0" smtClean="0"/>
          </a:p>
          <a:p>
            <a:endParaRPr lang="en-US" altLang="ko-KR" sz="2000" dirty="0" smtClean="0"/>
          </a:p>
          <a:p>
            <a:r>
              <a:rPr lang="ko-KR" altLang="en-US" sz="2400" dirty="0" smtClean="0"/>
              <a:t>흔히 사용하는 수액의 체내분포</a:t>
            </a:r>
            <a:endParaRPr lang="ko-KR" altLang="en-US" sz="24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160938"/>
              </p:ext>
            </p:extLst>
          </p:nvPr>
        </p:nvGraphicFramePr>
        <p:xfrm>
          <a:off x="827584" y="3861048"/>
          <a:ext cx="6984776" cy="2571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  <a:gridCol w="1118592"/>
                <a:gridCol w="1219200"/>
                <a:gridCol w="1219200"/>
                <a:gridCol w="2107976"/>
              </a:tblGrid>
              <a:tr h="742232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1000ml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주입 후 변화</a:t>
                      </a:r>
                      <a:r>
                        <a:rPr lang="en-US" altLang="ko-KR" baseline="0" dirty="0" smtClean="0"/>
                        <a:t>ml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Replace amount of volume deficit</a:t>
                      </a:r>
                      <a:endParaRPr lang="ko-KR" altLang="en-US" dirty="0"/>
                    </a:p>
                  </a:txBody>
                  <a:tcPr/>
                </a:tc>
              </a:tr>
              <a:tr h="32202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ICF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ISF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IV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220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5DW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666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251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83ml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1/12</a:t>
                      </a:r>
                      <a:endParaRPr lang="ko-KR" altLang="en-US" dirty="0"/>
                    </a:p>
                  </a:txBody>
                  <a:tcPr/>
                </a:tc>
              </a:tr>
              <a:tr h="3220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0.9% NS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750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>
                          <a:solidFill>
                            <a:srgbClr val="FF0000"/>
                          </a:solidFill>
                        </a:rPr>
                        <a:t>250ml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1/4</a:t>
                      </a:r>
                      <a:endParaRPr lang="ko-KR" altLang="en-US" dirty="0"/>
                    </a:p>
                  </a:txBody>
                  <a:tcPr/>
                </a:tc>
              </a:tr>
              <a:tr h="3220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Half saline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334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506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160ml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1/6</a:t>
                      </a:r>
                      <a:endParaRPr lang="ko-KR" altLang="en-US" dirty="0"/>
                    </a:p>
                  </a:txBody>
                  <a:tcPr/>
                </a:tc>
              </a:tr>
              <a:tr h="3220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522514"/>
              </p:ext>
            </p:extLst>
          </p:nvPr>
        </p:nvGraphicFramePr>
        <p:xfrm>
          <a:off x="1619672" y="2636912"/>
          <a:ext cx="468052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518"/>
                <a:gridCol w="1447706"/>
                <a:gridCol w="2664297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</a:t>
                      </a:r>
                      <a:r>
                        <a:rPr lang="en-US" altLang="ko-KR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IV</a:t>
                      </a:r>
                      <a:endParaRPr lang="ko-KR" alt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+ </a:t>
                      </a:r>
                      <a:r>
                        <a:rPr lang="en-US" altLang="ko-KR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ISF</a:t>
                      </a:r>
                      <a:r>
                        <a:rPr lang="en-US" altLang="ko-KR" dirty="0" smtClean="0"/>
                        <a:t>= ECF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              </a:t>
                      </a:r>
                      <a:r>
                        <a:rPr lang="en-US" altLang="ko-KR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ICF</a:t>
                      </a:r>
                      <a:endParaRPr lang="ko-KR" alt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ko-KR" dirty="0" smtClean="0"/>
              <a:t>Crystalloid solution </a:t>
            </a:r>
            <a:r>
              <a:rPr lang="ko-KR" altLang="en-US" dirty="0" smtClean="0"/>
              <a:t>의 조성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meq</a:t>
            </a:r>
            <a:r>
              <a:rPr lang="en-US" altLang="ko-KR" dirty="0" smtClean="0"/>
              <a:t>/L)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sz="2000" dirty="0"/>
          </a:p>
          <a:p>
            <a:endParaRPr lang="en-US" altLang="ko-KR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828892"/>
              </p:ext>
            </p:extLst>
          </p:nvPr>
        </p:nvGraphicFramePr>
        <p:xfrm>
          <a:off x="899592" y="2348880"/>
          <a:ext cx="676875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918"/>
                <a:gridCol w="825458"/>
                <a:gridCol w="742912"/>
                <a:gridCol w="1073095"/>
                <a:gridCol w="660366"/>
                <a:gridCol w="908003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Na+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Cl-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HCO3-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K+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Ca++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Normal saline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154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Half saline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Ringer’s solution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147.5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4.5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Hartmann’s solution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3% saline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513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513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5% dextrose saline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46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US" altLang="ko-KR" dirty="0"/>
              <a:t>Body fluid </a:t>
            </a:r>
            <a:r>
              <a:rPr lang="ko-KR" altLang="en-US" dirty="0"/>
              <a:t>의 </a:t>
            </a:r>
            <a:r>
              <a:rPr lang="ko-KR" altLang="en-US" dirty="0" smtClean="0"/>
              <a:t>조성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sz="2800" dirty="0" err="1" smtClean="0"/>
              <a:t>Gi</a:t>
            </a:r>
            <a:r>
              <a:rPr lang="en-US" altLang="ko-KR" sz="2800" dirty="0" smtClean="0"/>
              <a:t> loss </a:t>
            </a:r>
            <a:r>
              <a:rPr lang="ko-KR" altLang="en-US" sz="2800" dirty="0" smtClean="0"/>
              <a:t>가 있는 경우 </a:t>
            </a:r>
            <a:r>
              <a:rPr lang="ko-KR" altLang="en-US" sz="2800" dirty="0" err="1" smtClean="0"/>
              <a:t>손실량만큼</a:t>
            </a:r>
            <a:r>
              <a:rPr lang="ko-KR" altLang="en-US" sz="2800" dirty="0" smtClean="0"/>
              <a:t> 적절한 수액으로 보충한다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777342"/>
              </p:ext>
            </p:extLst>
          </p:nvPr>
        </p:nvGraphicFramePr>
        <p:xfrm>
          <a:off x="539552" y="1916832"/>
          <a:ext cx="676875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918"/>
                <a:gridCol w="825458"/>
                <a:gridCol w="742912"/>
                <a:gridCol w="769256"/>
                <a:gridCol w="964205"/>
                <a:gridCol w="908003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Na+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K+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Cl-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HCO3-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H+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Stomach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/>
                        <a:t>60</a:t>
                      </a:r>
                      <a:endParaRPr lang="ko-KR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60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Duodenum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140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65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Ileum, jejunum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Bile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140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Pancreas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140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90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colon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20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429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Hypernatremia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22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hypernatremia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400" dirty="0" smtClean="0"/>
              <a:t>Hypernatremia </a:t>
            </a:r>
            <a:r>
              <a:rPr lang="ko-KR" altLang="en-US" sz="2400" dirty="0" smtClean="0"/>
              <a:t>가 발생하면 </a:t>
            </a:r>
            <a:r>
              <a:rPr lang="ko-KR" altLang="en-US" sz="2400" b="1" dirty="0" smtClean="0">
                <a:solidFill>
                  <a:schemeClr val="tx2"/>
                </a:solidFill>
              </a:rPr>
              <a:t>갈증에 의한 수분섭취 </a:t>
            </a:r>
            <a:r>
              <a:rPr lang="ko-KR" altLang="en-US" sz="2400" dirty="0" smtClean="0"/>
              <a:t>혹은 </a:t>
            </a:r>
            <a:r>
              <a:rPr lang="en-US" altLang="ko-KR" sz="2400" b="1" dirty="0" smtClean="0">
                <a:solidFill>
                  <a:srgbClr val="C00000"/>
                </a:solidFill>
              </a:rPr>
              <a:t>AVP</a:t>
            </a:r>
            <a:r>
              <a:rPr lang="ko-KR" altLang="en-US" sz="2400" b="1" dirty="0" smtClean="0">
                <a:solidFill>
                  <a:srgbClr val="C00000"/>
                </a:solidFill>
              </a:rPr>
              <a:t>증가에 의한 </a:t>
            </a:r>
            <a:r>
              <a:rPr lang="en-US" altLang="ko-KR" sz="2400" b="1" dirty="0" smtClean="0">
                <a:solidFill>
                  <a:srgbClr val="C00000"/>
                </a:solidFill>
              </a:rPr>
              <a:t>Urine concentration</a:t>
            </a:r>
            <a:r>
              <a:rPr lang="ko-KR" altLang="en-US" sz="2400" dirty="0" smtClean="0"/>
              <a:t>으로 보상이 된다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둘 중 하나의 기전에 문제가 </a:t>
            </a:r>
            <a:r>
              <a:rPr lang="ko-KR" altLang="en-US" sz="2400" dirty="0" err="1" smtClean="0"/>
              <a:t>발생했을때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hypernatremia </a:t>
            </a:r>
            <a:r>
              <a:rPr lang="ko-KR" altLang="en-US" sz="2400" dirty="0" smtClean="0"/>
              <a:t>가 발생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 smtClean="0"/>
          </a:p>
          <a:p>
            <a:r>
              <a:rPr lang="ko-KR" altLang="en-US" sz="2400" dirty="0" smtClean="0"/>
              <a:t>흔한 예 </a:t>
            </a:r>
            <a:r>
              <a:rPr lang="en-US" altLang="ko-KR" sz="2400" dirty="0" smtClean="0"/>
              <a:t>– </a:t>
            </a:r>
            <a:r>
              <a:rPr lang="ko-KR" altLang="en-US" sz="2400" dirty="0" smtClean="0"/>
              <a:t>수분섭취부족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mental change</a:t>
            </a:r>
            <a:r>
              <a:rPr lang="ko-KR" altLang="en-US" sz="2400" dirty="0" smtClean="0"/>
              <a:t>가 동반되어 갈증을 느끼지 못하는 </a:t>
            </a:r>
            <a:r>
              <a:rPr lang="ko-KR" altLang="en-US" sz="2400" dirty="0" err="1" smtClean="0"/>
              <a:t>뇌경</a:t>
            </a:r>
            <a:r>
              <a:rPr lang="ko-KR" altLang="en-US" sz="2400" dirty="0" err="1"/>
              <a:t>색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환자가 </a:t>
            </a:r>
            <a:r>
              <a:rPr lang="en-US" altLang="ko-KR" sz="2400" dirty="0" smtClean="0"/>
              <a:t>L-tube feeding </a:t>
            </a:r>
            <a:r>
              <a:rPr lang="ko-KR" altLang="en-US" sz="2400" dirty="0" smtClean="0"/>
              <a:t>중에 경구 수분 투여를 </a:t>
            </a:r>
            <a:r>
              <a:rPr lang="ko-KR" altLang="en-US" sz="2400" dirty="0" err="1" smtClean="0"/>
              <a:t>안해서</a:t>
            </a:r>
            <a:r>
              <a:rPr lang="ko-KR" altLang="en-US" sz="2400" dirty="0"/>
              <a:t> </a:t>
            </a:r>
            <a:r>
              <a:rPr lang="ko-KR" altLang="en-US" sz="2400" dirty="0" smtClean="0"/>
              <a:t>발생</a:t>
            </a:r>
            <a:endParaRPr lang="en-US" altLang="ko-KR" sz="2400" dirty="0" smtClean="0"/>
          </a:p>
          <a:p>
            <a:r>
              <a:rPr lang="ko-KR" altLang="en-US" sz="2400" dirty="0" err="1" smtClean="0"/>
              <a:t>고용량의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steroid </a:t>
            </a:r>
            <a:r>
              <a:rPr lang="ko-KR" altLang="en-US" sz="2400" dirty="0" smtClean="0"/>
              <a:t>투약중인 </a:t>
            </a:r>
            <a:r>
              <a:rPr lang="en-US" altLang="ko-KR" sz="2400" dirty="0" smtClean="0"/>
              <a:t>brain lymphoma </a:t>
            </a:r>
            <a:r>
              <a:rPr lang="ko-KR" altLang="en-US" sz="2400" dirty="0" smtClean="0"/>
              <a:t>환자가 </a:t>
            </a:r>
            <a:r>
              <a:rPr lang="en-US" altLang="ko-KR" sz="2400" dirty="0" smtClean="0"/>
              <a:t>glucose control</a:t>
            </a:r>
            <a:r>
              <a:rPr lang="ko-KR" altLang="en-US" sz="2400" dirty="0" smtClean="0"/>
              <a:t>이 안되어 </a:t>
            </a:r>
            <a:r>
              <a:rPr lang="en-US" altLang="ko-KR" sz="2400" dirty="0" err="1" smtClean="0"/>
              <a:t>glucosuria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지속되다가 발생</a:t>
            </a:r>
            <a:endParaRPr lang="en-US" altLang="ko-KR" sz="2400" dirty="0" smtClean="0"/>
          </a:p>
          <a:p>
            <a:endParaRPr lang="en-US" altLang="ko-KR" sz="2400" dirty="0" smtClean="0"/>
          </a:p>
          <a:p>
            <a:r>
              <a:rPr lang="ko-KR" altLang="en-US" sz="2400" dirty="0" smtClean="0"/>
              <a:t>드문 예 </a:t>
            </a:r>
            <a:endParaRPr lang="en-US" altLang="ko-KR" sz="2400" dirty="0" smtClean="0"/>
          </a:p>
          <a:p>
            <a:r>
              <a:rPr lang="ko-KR" altLang="en-US" sz="2400" dirty="0" smtClean="0"/>
              <a:t>뇌출혈환자의 </a:t>
            </a:r>
            <a:r>
              <a:rPr lang="en-US" altLang="ko-KR" sz="2400" dirty="0" smtClean="0"/>
              <a:t>Central DI -&gt; hourly urine output 300~500cc </a:t>
            </a:r>
            <a:r>
              <a:rPr lang="ko-KR" altLang="en-US" sz="2400" dirty="0" smtClean="0"/>
              <a:t>많으면서 </a:t>
            </a:r>
            <a:r>
              <a:rPr lang="ko-KR" altLang="en-US" sz="2400" dirty="0" err="1" smtClean="0"/>
              <a:t>희석뇨</a:t>
            </a:r>
            <a:r>
              <a:rPr lang="ko-KR" altLang="en-US" sz="2400" dirty="0" smtClean="0"/>
              <a:t> 동반</a:t>
            </a:r>
            <a:r>
              <a:rPr lang="en-US" altLang="ko-KR" sz="2400" dirty="0" smtClean="0"/>
              <a:t>.</a:t>
            </a:r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6656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순</a:t>
            </a:r>
            <a:r>
              <a:rPr lang="ko-KR" altLang="en-US" dirty="0"/>
              <a:t>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 </a:t>
            </a:r>
            <a:r>
              <a:rPr lang="en-US" altLang="ko-KR" sz="2800" dirty="0" err="1" smtClean="0"/>
              <a:t>Hyponatremia</a:t>
            </a:r>
            <a:r>
              <a:rPr lang="en-US" altLang="ko-KR" sz="2800" dirty="0" smtClean="0"/>
              <a:t>/ hypernatremia</a:t>
            </a:r>
            <a:endParaRPr lang="en-US" altLang="ko-KR" sz="2800" dirty="0" smtClean="0"/>
          </a:p>
          <a:p>
            <a:r>
              <a:rPr lang="en-US" altLang="ko-KR" sz="2800" dirty="0" smtClean="0"/>
              <a:t>2. </a:t>
            </a:r>
            <a:r>
              <a:rPr lang="en-US" altLang="ko-KR" sz="2800" dirty="0" err="1" smtClean="0"/>
              <a:t>Hyperkalemia</a:t>
            </a:r>
            <a:r>
              <a:rPr lang="en-US" altLang="ko-KR" sz="2800" dirty="0" smtClean="0"/>
              <a:t>/</a:t>
            </a:r>
            <a:r>
              <a:rPr lang="en-US" altLang="ko-KR" sz="2800" dirty="0" err="1" smtClean="0"/>
              <a:t>Hypokalemia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교정하기</a:t>
            </a:r>
            <a:endParaRPr lang="en-US" altLang="ko-KR" sz="2800" dirty="0" smtClean="0"/>
          </a:p>
          <a:p>
            <a:r>
              <a:rPr lang="en-US" altLang="ko-KR" sz="2800" dirty="0" smtClean="0"/>
              <a:t>3. Metabolic acidosis </a:t>
            </a:r>
            <a:r>
              <a:rPr lang="ko-KR" altLang="en-US" sz="2800" dirty="0" smtClean="0"/>
              <a:t>응급교정하기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8857471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43808" y="1484784"/>
            <a:ext cx="7581528" cy="576064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Fever, exercise, burn…..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48826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P/E – dehydration?</a:t>
            </a:r>
          </a:p>
          <a:p>
            <a:r>
              <a:rPr lang="en-US" altLang="ko-KR" sz="2400" dirty="0" smtClean="0"/>
              <a:t>Serum, urine </a:t>
            </a:r>
            <a:r>
              <a:rPr lang="en-US" altLang="ko-KR" sz="2400" dirty="0" err="1" smtClean="0"/>
              <a:t>osm</a:t>
            </a:r>
            <a:r>
              <a:rPr lang="en-US" altLang="ko-KR" sz="2400" dirty="0" smtClean="0"/>
              <a:t>, urine output check</a:t>
            </a:r>
          </a:p>
          <a:p>
            <a:pPr marL="0" indent="0">
              <a:buNone/>
            </a:pPr>
            <a:r>
              <a:rPr lang="en-US" altLang="ko-KR" sz="2400" dirty="0" smtClean="0"/>
              <a:t>: minimal volume</a:t>
            </a:r>
            <a:r>
              <a:rPr lang="ko-KR" altLang="en-US" sz="2400" dirty="0" smtClean="0"/>
              <a:t>의 </a:t>
            </a:r>
            <a:r>
              <a:rPr lang="en-US" altLang="ko-KR" sz="2400" dirty="0" smtClean="0"/>
              <a:t>maximally concentration urine</a:t>
            </a:r>
            <a:r>
              <a:rPr lang="ko-KR" altLang="en-US" sz="2400" dirty="0" smtClean="0"/>
              <a:t>을 보고 있다</a:t>
            </a:r>
            <a:r>
              <a:rPr lang="en-US" altLang="ko-KR" sz="2400" dirty="0" smtClean="0"/>
              <a:t>. 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-&gt; </a:t>
            </a:r>
            <a:r>
              <a:rPr lang="ko-KR" altLang="en-US" sz="2400" dirty="0" smtClean="0"/>
              <a:t>전형적인 예의 수분섭취의 부족 </a:t>
            </a:r>
            <a:r>
              <a:rPr lang="en-US" altLang="ko-KR" sz="2400" dirty="0" smtClean="0"/>
              <a:t>-&gt;hydration </a:t>
            </a:r>
            <a:r>
              <a:rPr lang="ko-KR" altLang="en-US" sz="2400" dirty="0" smtClean="0"/>
              <a:t>정도 결정</a:t>
            </a: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/>
          </a:p>
          <a:p>
            <a:r>
              <a:rPr lang="en-US" altLang="ko-KR" sz="2400" dirty="0" smtClean="0"/>
              <a:t>Polyuria </a:t>
            </a:r>
            <a:r>
              <a:rPr lang="ko-KR" altLang="en-US" sz="2400" dirty="0" smtClean="0"/>
              <a:t>와 함께 </a:t>
            </a:r>
            <a:r>
              <a:rPr lang="en-US" altLang="ko-KR" sz="2400" dirty="0" smtClean="0"/>
              <a:t>Urine OSM&lt;300mosm</a:t>
            </a:r>
          </a:p>
          <a:p>
            <a:pPr marL="0" indent="0">
              <a:buNone/>
            </a:pPr>
            <a:r>
              <a:rPr lang="ko-KR" altLang="en-US" sz="2400" dirty="0" smtClean="0"/>
              <a:t>이라면 </a:t>
            </a:r>
            <a:r>
              <a:rPr lang="en-US" altLang="ko-KR" sz="2400" dirty="0" smtClean="0"/>
              <a:t>Diabetes insipidus </a:t>
            </a:r>
            <a:r>
              <a:rPr lang="ko-KR" altLang="en-US" sz="2400" dirty="0" smtClean="0"/>
              <a:t>의심</a:t>
            </a:r>
            <a:r>
              <a:rPr lang="en-US" altLang="ko-K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6055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교정하기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Free water deficit</a:t>
            </a:r>
            <a:r>
              <a:rPr lang="ko-KR" altLang="en-US" sz="2400" dirty="0" smtClean="0"/>
              <a:t>을 계산하여 </a:t>
            </a:r>
            <a:r>
              <a:rPr lang="en-US" altLang="ko-KR" sz="2400" dirty="0" smtClean="0"/>
              <a:t>2~3</a:t>
            </a:r>
            <a:r>
              <a:rPr lang="ko-KR" altLang="en-US" sz="2400" dirty="0" smtClean="0"/>
              <a:t>일간 교정한다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/>
              <a:t>Free water deficit </a:t>
            </a:r>
            <a:r>
              <a:rPr lang="en-US" altLang="ko-KR" sz="2400" dirty="0" smtClean="0"/>
              <a:t> : total body water *(SNa-140/140)</a:t>
            </a:r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5DW or Half saline </a:t>
            </a:r>
            <a:r>
              <a:rPr lang="ko-KR" altLang="en-US" sz="2400" dirty="0" smtClean="0"/>
              <a:t>을 사용하여 </a:t>
            </a:r>
            <a:r>
              <a:rPr lang="en-US" altLang="ko-KR" sz="2400" dirty="0" smtClean="0"/>
              <a:t>hydration</a:t>
            </a:r>
          </a:p>
          <a:p>
            <a:r>
              <a:rPr lang="ko-KR" altLang="en-US" sz="2400" dirty="0" smtClean="0"/>
              <a:t>경구투여가 가능하고</a:t>
            </a:r>
            <a:r>
              <a:rPr lang="en-US" altLang="ko-KR" sz="2400" dirty="0" smtClean="0"/>
              <a:t>, Vital stable </a:t>
            </a:r>
            <a:r>
              <a:rPr lang="ko-KR" altLang="en-US" sz="2400" dirty="0" smtClean="0"/>
              <a:t>하다면 </a:t>
            </a:r>
            <a:r>
              <a:rPr lang="en-US" altLang="ko-KR" sz="2400" dirty="0" smtClean="0"/>
              <a:t>oral free water </a:t>
            </a:r>
            <a:r>
              <a:rPr lang="ko-KR" altLang="en-US" sz="2400" dirty="0" smtClean="0"/>
              <a:t>투여도 가능하다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hypovolemic hypotension </a:t>
            </a:r>
            <a:r>
              <a:rPr lang="ko-KR" altLang="en-US" sz="2400" dirty="0" smtClean="0"/>
              <a:t>이 있다면 </a:t>
            </a:r>
            <a:r>
              <a:rPr lang="en-US" altLang="ko-KR" sz="2400" dirty="0" smtClean="0"/>
              <a:t>NS</a:t>
            </a:r>
            <a:r>
              <a:rPr lang="ko-KR" altLang="en-US" sz="2400" dirty="0" smtClean="0"/>
              <a:t>를 사용한다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하루에 </a:t>
            </a:r>
            <a:r>
              <a:rPr lang="en-US" altLang="ko-KR" sz="2400" dirty="0" smtClean="0"/>
              <a:t>Na 10mM</a:t>
            </a:r>
            <a:r>
              <a:rPr lang="ko-KR" altLang="en-US" sz="2400" dirty="0" smtClean="0"/>
              <a:t>이상 교정되지 않도록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 smtClean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7172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Hyperkalemia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err="1" smtClean="0"/>
              <a:t>Hypokalemia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dirty="0" smtClean="0"/>
              <a:t>Potassium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base">
              <a:buAutoNum type="arabicPeriod"/>
            </a:pPr>
            <a:r>
              <a:rPr lang="en-US" altLang="ko-KR" sz="2400" b="1" dirty="0" smtClean="0"/>
              <a:t>Introduction of Potassium</a:t>
            </a:r>
          </a:p>
          <a:p>
            <a:pPr marL="514350" indent="-514350" fontAlgn="base">
              <a:buAutoNum type="arabicPeriod"/>
            </a:pPr>
            <a:endParaRPr lang="en-US" altLang="ko-KR" sz="2400" dirty="0" smtClean="0"/>
          </a:p>
          <a:p>
            <a:pPr fontAlgn="base">
              <a:buNone/>
            </a:pPr>
            <a:r>
              <a:rPr lang="en-US" altLang="ko-KR" sz="2400" dirty="0" smtClean="0"/>
              <a:t>Total body K content 50mEq/kg</a:t>
            </a:r>
          </a:p>
          <a:p>
            <a:pPr fontAlgn="base">
              <a:buNone/>
            </a:pPr>
            <a:r>
              <a:rPr lang="en-US" altLang="ko-KR" sz="2400" dirty="0" smtClean="0"/>
              <a:t>2% in ECF, 0.4% in plasma</a:t>
            </a:r>
          </a:p>
          <a:p>
            <a:pPr fontAlgn="base">
              <a:buNone/>
            </a:pPr>
            <a:endParaRPr lang="en-US" altLang="ko-KR" sz="2400" dirty="0" smtClean="0"/>
          </a:p>
          <a:p>
            <a:pPr fontAlgn="base">
              <a:buNone/>
            </a:pPr>
            <a:r>
              <a:rPr lang="en-US" altLang="ko-KR" sz="2400" dirty="0" smtClean="0"/>
              <a:t>1mEq </a:t>
            </a:r>
            <a:r>
              <a:rPr lang="ko-KR" altLang="en-US" sz="2400" dirty="0" smtClean="0"/>
              <a:t>감소 </a:t>
            </a:r>
            <a:r>
              <a:rPr lang="en-US" altLang="ko-KR" sz="2400" dirty="0" smtClean="0"/>
              <a:t>in serum K =&gt;200~400mEq total </a:t>
            </a:r>
            <a:r>
              <a:rPr lang="ko-KR" altLang="en-US" sz="2400" dirty="0" smtClean="0"/>
              <a:t>감소</a:t>
            </a:r>
          </a:p>
          <a:p>
            <a:pPr fontAlgn="base">
              <a:buNone/>
            </a:pPr>
            <a:r>
              <a:rPr lang="en-US" altLang="ko-KR" sz="2400" dirty="0" smtClean="0"/>
              <a:t>1mEq </a:t>
            </a:r>
            <a:r>
              <a:rPr lang="ko-KR" altLang="en-US" sz="2400" dirty="0" smtClean="0"/>
              <a:t>증가 </a:t>
            </a:r>
            <a:r>
              <a:rPr lang="en-US" altLang="ko-KR" sz="2400" dirty="0" smtClean="0"/>
              <a:t>in serum K=&gt;100~200mEq total </a:t>
            </a:r>
            <a:r>
              <a:rPr lang="ko-KR" altLang="en-US" sz="2400" dirty="0" smtClean="0"/>
              <a:t>증가</a:t>
            </a:r>
            <a:endParaRPr lang="en-US" altLang="ko-KR" sz="2400" dirty="0" smtClean="0"/>
          </a:p>
          <a:p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2. </a:t>
            </a:r>
            <a:r>
              <a:rPr lang="en-US" altLang="ko-KR" sz="2000" b="1" dirty="0" err="1" smtClean="0"/>
              <a:t>hyperkalemia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원인</a:t>
            </a:r>
            <a:endParaRPr lang="ko-KR" altLang="en-US" sz="2000" dirty="0" smtClean="0"/>
          </a:p>
          <a:p>
            <a:pPr fontAlgn="base"/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1</a:t>
            </a:r>
            <a:r>
              <a:rPr lang="en-US" altLang="ko-KR" sz="2000" b="1" dirty="0" smtClean="0"/>
              <a:t>) </a:t>
            </a:r>
            <a:r>
              <a:rPr lang="en-US" altLang="ko-KR" sz="2000" b="1" dirty="0" err="1" smtClean="0"/>
              <a:t>Pseudo</a:t>
            </a:r>
            <a:r>
              <a:rPr lang="en-US" altLang="ko-KR" sz="2000" dirty="0" err="1" smtClean="0"/>
              <a:t>hyperkalemia</a:t>
            </a:r>
            <a:r>
              <a:rPr lang="en-US" altLang="ko-KR" sz="2000" dirty="0" smtClean="0"/>
              <a:t>  :  </a:t>
            </a:r>
            <a:r>
              <a:rPr lang="en-US" altLang="ko-KR" sz="2000" dirty="0" err="1" smtClean="0"/>
              <a:t>Hemolysis</a:t>
            </a:r>
            <a:r>
              <a:rPr lang="en-US" altLang="ko-KR" sz="2000" dirty="0" smtClean="0"/>
              <a:t>, tourniquet, </a:t>
            </a:r>
            <a:r>
              <a:rPr lang="en-US" altLang="ko-KR" sz="2000" dirty="0" err="1" smtClean="0"/>
              <a:t>leukocytosis</a:t>
            </a: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2) K extracellular </a:t>
            </a:r>
            <a:r>
              <a:rPr lang="en-US" altLang="ko-KR" sz="2000" b="1" dirty="0" smtClean="0"/>
              <a:t>shifting</a:t>
            </a:r>
            <a:r>
              <a:rPr lang="en-US" altLang="ko-KR" sz="2000" dirty="0" smtClean="0"/>
              <a:t> : Metabolic acidosis, </a:t>
            </a:r>
            <a:r>
              <a:rPr lang="en-US" altLang="ko-KR" sz="2000" dirty="0" err="1" smtClean="0"/>
              <a:t>rhabdomyolysis</a:t>
            </a:r>
            <a:r>
              <a:rPr lang="en-US" altLang="ko-KR" sz="2000" dirty="0" smtClean="0"/>
              <a:t>, B-blocker</a:t>
            </a:r>
          </a:p>
          <a:p>
            <a:pPr fontAlgn="base">
              <a:buNone/>
            </a:pPr>
            <a:r>
              <a:rPr lang="en-US" altLang="ko-KR" sz="2000" dirty="0" smtClean="0"/>
              <a:t>3) drug</a:t>
            </a:r>
          </a:p>
          <a:p>
            <a:pPr fontAlgn="base">
              <a:buNone/>
            </a:pPr>
            <a:r>
              <a:rPr lang="en-US" altLang="ko-KR" sz="2000" dirty="0" err="1" smtClean="0"/>
              <a:t>ACEi</a:t>
            </a:r>
            <a:r>
              <a:rPr lang="en-US" altLang="ko-KR" sz="2000" dirty="0" smtClean="0"/>
              <a:t>, ARB, </a:t>
            </a:r>
            <a:r>
              <a:rPr lang="en-US" altLang="ko-KR" sz="2000" dirty="0" err="1" smtClean="0"/>
              <a:t>aldactone</a:t>
            </a:r>
            <a:r>
              <a:rPr lang="en-US" altLang="ko-KR" sz="2000" dirty="0" smtClean="0"/>
              <a:t>, B-blocker, NSAIDs, heparin, digitalis, </a:t>
            </a:r>
            <a:r>
              <a:rPr lang="en-US" altLang="ko-KR" sz="2000" dirty="0" err="1" smtClean="0"/>
              <a:t>Bactrim</a:t>
            </a:r>
            <a:r>
              <a:rPr lang="en-US" altLang="ko-KR" sz="2000" dirty="0" smtClean="0"/>
              <a:t>, cyclosporine</a:t>
            </a:r>
          </a:p>
          <a:p>
            <a:pPr fontAlgn="base">
              <a:buNone/>
            </a:pPr>
            <a:r>
              <a:rPr lang="en-US" altLang="ko-KR" sz="2000" dirty="0" smtClean="0"/>
              <a:t>4) </a:t>
            </a:r>
            <a:r>
              <a:rPr lang="en-US" altLang="ko-KR" sz="2000" dirty="0" err="1" smtClean="0"/>
              <a:t>oliguric</a:t>
            </a:r>
            <a:r>
              <a:rPr lang="en-US" altLang="ko-KR" sz="2000" dirty="0" smtClean="0"/>
              <a:t> renal failure</a:t>
            </a:r>
          </a:p>
          <a:p>
            <a:pPr fontAlgn="base">
              <a:buNone/>
            </a:pPr>
            <a:r>
              <a:rPr lang="en-US" altLang="ko-KR" sz="2000" dirty="0" smtClean="0"/>
              <a:t>* TTKG </a:t>
            </a:r>
            <a:r>
              <a:rPr lang="ko-KR" altLang="en-US" sz="2000" dirty="0" smtClean="0"/>
              <a:t>계산</a:t>
            </a:r>
            <a:r>
              <a:rPr lang="en-US" altLang="ko-KR" sz="2000" dirty="0" smtClean="0"/>
              <a:t>…. (serum </a:t>
            </a:r>
            <a:r>
              <a:rPr lang="ko-KR" altLang="en-US" sz="2000" dirty="0" smtClean="0"/>
              <a:t>과 </a:t>
            </a:r>
            <a:r>
              <a:rPr lang="en-US" altLang="ko-KR" sz="2000" dirty="0" smtClean="0"/>
              <a:t>Urine </a:t>
            </a:r>
            <a:r>
              <a:rPr lang="ko-KR" altLang="en-US" sz="2000" dirty="0" smtClean="0"/>
              <a:t>의 </a:t>
            </a:r>
            <a:r>
              <a:rPr lang="en-US" altLang="ko-KR" sz="2000" dirty="0" smtClean="0"/>
              <a:t>K </a:t>
            </a:r>
            <a:r>
              <a:rPr lang="ko-KR" altLang="en-US" sz="2000" dirty="0" smtClean="0"/>
              <a:t>과 </a:t>
            </a:r>
            <a:r>
              <a:rPr lang="en-US" altLang="ko-KR" sz="2000" dirty="0" smtClean="0"/>
              <a:t>OSM</a:t>
            </a:r>
            <a:r>
              <a:rPr lang="ko-KR" altLang="en-US" sz="2000" dirty="0" smtClean="0"/>
              <a:t>이 필요하다</a:t>
            </a:r>
            <a:r>
              <a:rPr lang="en-US" altLang="ko-KR" sz="2000" dirty="0" smtClean="0"/>
              <a:t>)</a:t>
            </a:r>
          </a:p>
          <a:p>
            <a:pPr fontAlgn="base"/>
            <a:r>
              <a:rPr lang="en-US" altLang="ko-KR" sz="2000" dirty="0" smtClean="0">
                <a:hlinkClick r:id="rId3"/>
              </a:rPr>
              <a:t>http://www.medcalc.com/</a:t>
            </a:r>
            <a:endParaRPr lang="en-US" altLang="ko-KR" sz="2000" dirty="0" smtClean="0"/>
          </a:p>
          <a:p>
            <a:pPr fontAlgn="base"/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b="1" dirty="0" smtClean="0"/>
              <a:t>3. </a:t>
            </a:r>
            <a:r>
              <a:rPr lang="en-US" altLang="ko-KR" sz="2000" b="1" dirty="0" err="1" smtClean="0"/>
              <a:t>hyperkalemia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의 증상</a:t>
            </a:r>
            <a:endParaRPr lang="ko-KR" altLang="en-US" sz="2000" dirty="0" smtClean="0"/>
          </a:p>
          <a:p>
            <a:pPr fontAlgn="base"/>
            <a:r>
              <a:rPr lang="en-US" altLang="ko-KR" sz="2000" dirty="0" smtClean="0"/>
              <a:t>m. weakness, Flaccid, paralysis, arrhythmia, confusion </a:t>
            </a:r>
          </a:p>
          <a:p>
            <a:pPr fontAlgn="base"/>
            <a:r>
              <a:rPr lang="en-US" altLang="ko-KR" sz="2000" dirty="0" smtClean="0"/>
              <a:t>ECG =&gt;</a:t>
            </a:r>
            <a:r>
              <a:rPr lang="en-US" altLang="ko-KR" sz="2000" b="1" dirty="0" smtClean="0"/>
              <a:t>Tall T, wide QRS ,long PR interval, short P</a:t>
            </a:r>
            <a:endParaRPr lang="en-US" altLang="ko-KR" sz="2000" dirty="0" smtClean="0"/>
          </a:p>
          <a:p>
            <a:pPr fontAlgn="base"/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Hyperkalemia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환자를 만났을 때</a:t>
            </a:r>
            <a:endParaRPr lang="ko-KR" altLang="en-US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95536" y="1484784"/>
            <a:ext cx="828092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AutoNum type="arabicPeriod"/>
            </a:pPr>
            <a:r>
              <a:rPr lang="en-US" altLang="ko-KR" dirty="0" smtClean="0"/>
              <a:t>AKI </a:t>
            </a:r>
            <a:r>
              <a:rPr lang="ko-KR" altLang="en-US" dirty="0" smtClean="0"/>
              <a:t>인지 </a:t>
            </a:r>
            <a:r>
              <a:rPr lang="en-US" altLang="ko-KR" dirty="0" smtClean="0"/>
              <a:t>CKD </a:t>
            </a:r>
            <a:r>
              <a:rPr lang="ko-KR" altLang="en-US" dirty="0" smtClean="0"/>
              <a:t>인지 </a:t>
            </a:r>
            <a:r>
              <a:rPr lang="en-US" altLang="ko-KR" dirty="0" smtClean="0"/>
              <a:t>?</a:t>
            </a:r>
          </a:p>
          <a:p>
            <a:pPr marL="342900" indent="-342900" fontAlgn="base">
              <a:buAutoNum type="arabicPeriod"/>
            </a:pPr>
            <a:r>
              <a:rPr lang="en-US" altLang="ko-KR" dirty="0" smtClean="0"/>
              <a:t>Renal failure </a:t>
            </a:r>
            <a:r>
              <a:rPr lang="ko-KR" altLang="en-US" dirty="0" smtClean="0"/>
              <a:t>및 </a:t>
            </a:r>
            <a:r>
              <a:rPr lang="en-US" altLang="ko-KR" dirty="0" err="1" smtClean="0"/>
              <a:t>Hyperkalemia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 진행중인지</a:t>
            </a:r>
            <a:r>
              <a:rPr lang="en-US" altLang="ko-KR" dirty="0" smtClean="0"/>
              <a:t>?...</a:t>
            </a:r>
          </a:p>
          <a:p>
            <a:pPr marL="342900" indent="-342900" fontAlgn="base">
              <a:buAutoNum type="arabicPeriod" startAt="3"/>
            </a:pPr>
            <a:r>
              <a:rPr lang="ko-KR" altLang="en-US" dirty="0" smtClean="0"/>
              <a:t>어쨌든 </a:t>
            </a:r>
            <a:r>
              <a:rPr lang="en-US" altLang="ko-KR" dirty="0" err="1" smtClean="0"/>
              <a:t>hyperkalemia</a:t>
            </a:r>
            <a:r>
              <a:rPr lang="en-US" altLang="ko-KR" dirty="0" smtClean="0"/>
              <a:t> </a:t>
            </a:r>
            <a:r>
              <a:rPr lang="ko-KR" altLang="en-US" dirty="0" smtClean="0"/>
              <a:t>와 동반된 </a:t>
            </a:r>
            <a:r>
              <a:rPr lang="en-US" altLang="ko-KR" dirty="0" smtClean="0"/>
              <a:t>EKG Change </a:t>
            </a:r>
            <a:r>
              <a:rPr lang="ko-KR" altLang="en-US" dirty="0" smtClean="0"/>
              <a:t>가 있는 응급상황</a:t>
            </a:r>
            <a:r>
              <a:rPr lang="en-US" altLang="ko-KR" dirty="0" smtClean="0"/>
              <a:t>?</a:t>
            </a:r>
          </a:p>
          <a:p>
            <a:pPr marL="342900" indent="-342900" fontAlgn="base">
              <a:buAutoNum type="arabicPeriod" startAt="4"/>
            </a:pPr>
            <a:r>
              <a:rPr lang="ko-KR" altLang="en-US" dirty="0" smtClean="0"/>
              <a:t>응급투석까지는 시간이 걸리고</a:t>
            </a:r>
            <a:r>
              <a:rPr lang="en-US" altLang="ko-KR" dirty="0" smtClean="0"/>
              <a:t>.. </a:t>
            </a:r>
            <a:r>
              <a:rPr lang="ko-KR" altLang="en-US" dirty="0" smtClean="0"/>
              <a:t>혹은 투석을 할 수는 없는 상황</a:t>
            </a:r>
            <a:r>
              <a:rPr lang="en-US" altLang="ko-KR" dirty="0" smtClean="0"/>
              <a:t>.</a:t>
            </a:r>
          </a:p>
          <a:p>
            <a:pPr marL="342900" indent="-342900" fontAlgn="base">
              <a:buAutoNum type="arabicPeriod" startAt="4"/>
            </a:pPr>
            <a:endParaRPr lang="en-US" altLang="ko-KR" dirty="0" smtClean="0"/>
          </a:p>
          <a:p>
            <a:pPr marL="342900" indent="-342900" fontAlgn="base">
              <a:buAutoNum type="arabicPeriod" startAt="4"/>
            </a:pPr>
            <a:endParaRPr lang="en-US" altLang="ko-KR" dirty="0" smtClean="0"/>
          </a:p>
          <a:p>
            <a:pPr marL="342900" indent="-342900" fontAlgn="base">
              <a:buAutoNum type="arabicPeriod" startAt="4"/>
            </a:pPr>
            <a:endParaRPr lang="en-US" altLang="ko-KR" dirty="0" smtClean="0"/>
          </a:p>
          <a:p>
            <a:pPr marL="342900" indent="-342900" fontAlgn="base"/>
            <a:r>
              <a:rPr lang="en-US" altLang="ko-KR" b="1" dirty="0" smtClean="0"/>
              <a:t>1</a:t>
            </a:r>
            <a:r>
              <a:rPr lang="en-US" altLang="ko-KR" dirty="0" smtClean="0"/>
              <a:t>.</a:t>
            </a:r>
            <a:r>
              <a:rPr lang="en-US" altLang="ko-KR" b="1" kern="100" dirty="0" smtClean="0">
                <a:solidFill>
                  <a:srgbClr val="FF0000"/>
                </a:solidFill>
              </a:rPr>
              <a:t> </a:t>
            </a:r>
            <a:r>
              <a:rPr lang="en-US" altLang="ko-KR" kern="100" dirty="0" smtClean="0"/>
              <a:t>Calcium </a:t>
            </a:r>
            <a:r>
              <a:rPr lang="en-US" altLang="ko-KR" kern="100" dirty="0" err="1" smtClean="0"/>
              <a:t>gluconate</a:t>
            </a:r>
            <a:r>
              <a:rPr lang="en-US" altLang="ko-KR" kern="100" dirty="0" smtClean="0">
                <a:solidFill>
                  <a:srgbClr val="FF0000"/>
                </a:solidFill>
              </a:rPr>
              <a:t>  IV </a:t>
            </a:r>
            <a:r>
              <a:rPr lang="en-US" altLang="ko-KR" b="1" kern="100" dirty="0" smtClean="0">
                <a:solidFill>
                  <a:srgbClr val="FF0000"/>
                </a:solidFill>
              </a:rPr>
              <a:t>ICAG 1/2A~1A,3min</a:t>
            </a:r>
            <a:r>
              <a:rPr lang="ko-KR" altLang="en-US" b="1" kern="100" dirty="0" smtClean="0">
                <a:solidFill>
                  <a:srgbClr val="FF0000"/>
                </a:solidFill>
              </a:rPr>
              <a:t>간 천천히 준다</a:t>
            </a:r>
            <a:r>
              <a:rPr lang="en-US" altLang="ko-KR" b="1" kern="100" dirty="0" smtClean="0"/>
              <a:t>(EKG</a:t>
            </a:r>
            <a:r>
              <a:rPr lang="ko-KR" altLang="en-US" b="1" kern="100" dirty="0" err="1" smtClean="0"/>
              <a:t>호전시까지</a:t>
            </a:r>
            <a:r>
              <a:rPr lang="en-US" altLang="ko-KR" b="1" kern="100" dirty="0" smtClean="0"/>
              <a:t>)</a:t>
            </a:r>
          </a:p>
          <a:p>
            <a:pPr marL="342900" indent="-342900" fontAlgn="base"/>
            <a:endParaRPr lang="en-US" altLang="ko-KR" b="1" kern="100" dirty="0" smtClean="0">
              <a:solidFill>
                <a:srgbClr val="FF0000"/>
              </a:solidFill>
            </a:endParaRPr>
          </a:p>
          <a:p>
            <a:pPr marL="342900" indent="-342900" fontAlgn="base"/>
            <a:r>
              <a:rPr lang="en-US" altLang="ko-KR" b="1" kern="100" dirty="0" smtClean="0"/>
              <a:t>2. </a:t>
            </a:r>
            <a:r>
              <a:rPr lang="en-US" altLang="ko-KR" kern="100" dirty="0" err="1" smtClean="0">
                <a:solidFill>
                  <a:srgbClr val="000000"/>
                </a:solidFill>
              </a:rPr>
              <a:t>Glucose+insulin</a:t>
            </a:r>
            <a:r>
              <a:rPr lang="en-US" altLang="ko-KR" kern="100" dirty="0" smtClean="0">
                <a:solidFill>
                  <a:srgbClr val="000000"/>
                </a:solidFill>
              </a:rPr>
              <a:t> </a:t>
            </a:r>
            <a:r>
              <a:rPr lang="en-US" altLang="ko-KR" b="1" kern="100" dirty="0" smtClean="0">
                <a:solidFill>
                  <a:srgbClr val="FF0000"/>
                </a:solidFill>
              </a:rPr>
              <a:t>F2D6+IHURIV12U  30min~1hr </a:t>
            </a:r>
            <a:r>
              <a:rPr lang="ko-KR" altLang="en-US" b="1" kern="100" dirty="0" smtClean="0">
                <a:solidFill>
                  <a:srgbClr val="FF0000"/>
                </a:solidFill>
              </a:rPr>
              <a:t>동안 </a:t>
            </a:r>
            <a:r>
              <a:rPr lang="en-US" altLang="ko-KR" b="1" kern="100" dirty="0" smtClean="0">
                <a:solidFill>
                  <a:srgbClr val="FF0000"/>
                </a:solidFill>
              </a:rPr>
              <a:t>IV infusion</a:t>
            </a:r>
          </a:p>
          <a:p>
            <a:pPr marL="342900" indent="-342900" fontAlgn="base">
              <a:buFontTx/>
              <a:buAutoNum type="arabicPeriod" startAt="4"/>
            </a:pPr>
            <a:endParaRPr lang="en-US" altLang="ko-KR" b="1" kern="100" dirty="0" smtClean="0">
              <a:solidFill>
                <a:srgbClr val="FF0000"/>
              </a:solidFill>
            </a:endParaRPr>
          </a:p>
          <a:p>
            <a:pPr marL="342900" indent="-342900" fontAlgn="base"/>
            <a:r>
              <a:rPr lang="en-US" altLang="ko-KR" b="1" kern="100" dirty="0" smtClean="0"/>
              <a:t>3. </a:t>
            </a:r>
            <a:r>
              <a:rPr lang="en-US" altLang="ko-KR" kern="100" dirty="0" smtClean="0"/>
              <a:t>B-agonist  </a:t>
            </a:r>
            <a:r>
              <a:rPr lang="en-US" altLang="ko-KR" kern="100" dirty="0" err="1" smtClean="0">
                <a:solidFill>
                  <a:srgbClr val="000000"/>
                </a:solidFill>
              </a:rPr>
              <a:t>ventolin</a:t>
            </a:r>
            <a:r>
              <a:rPr lang="en-US" altLang="ko-KR" kern="100" dirty="0" smtClean="0">
                <a:solidFill>
                  <a:srgbClr val="000000"/>
                </a:solidFill>
              </a:rPr>
              <a:t> </a:t>
            </a:r>
            <a:r>
              <a:rPr lang="en-US" altLang="ko-KR" b="1" kern="100" dirty="0" smtClean="0">
                <a:solidFill>
                  <a:srgbClr val="FF0000"/>
                </a:solidFill>
              </a:rPr>
              <a:t>YSAL nebulizer  15min</a:t>
            </a:r>
            <a:r>
              <a:rPr lang="ko-KR" altLang="en-US" b="1" kern="100" dirty="0" smtClean="0">
                <a:solidFill>
                  <a:srgbClr val="FF0000"/>
                </a:solidFill>
              </a:rPr>
              <a:t>간 </a:t>
            </a:r>
            <a:r>
              <a:rPr lang="en-US" altLang="ko-KR" b="1" kern="100" dirty="0" smtClean="0">
                <a:solidFill>
                  <a:srgbClr val="FF0000"/>
                </a:solidFill>
              </a:rPr>
              <a:t>3</a:t>
            </a:r>
            <a:r>
              <a:rPr lang="ko-KR" altLang="en-US" b="1" kern="100" dirty="0" smtClean="0">
                <a:solidFill>
                  <a:srgbClr val="FF0000"/>
                </a:solidFill>
              </a:rPr>
              <a:t>회 </a:t>
            </a:r>
            <a:r>
              <a:rPr lang="en-US" altLang="ko-KR" b="1" kern="100" dirty="0" smtClean="0"/>
              <a:t>(</a:t>
            </a:r>
            <a:r>
              <a:rPr lang="ko-KR" altLang="en-US" b="1" kern="100" dirty="0" err="1" smtClean="0"/>
              <a:t>빈맥에</a:t>
            </a:r>
            <a:r>
              <a:rPr lang="ko-KR" altLang="en-US" b="1" kern="100" dirty="0" smtClean="0"/>
              <a:t> 유의</a:t>
            </a:r>
            <a:r>
              <a:rPr lang="en-US" altLang="ko-KR" b="1" kern="100" dirty="0" smtClean="0"/>
              <a:t>)</a:t>
            </a:r>
            <a:endParaRPr lang="en-US" altLang="ko-KR" kern="0" dirty="0" smtClean="0"/>
          </a:p>
          <a:p>
            <a:pPr marL="342900" indent="-342900" fontAlgn="base"/>
            <a:endParaRPr lang="en-US" altLang="ko-KR" kern="0" dirty="0" smtClean="0">
              <a:solidFill>
                <a:srgbClr val="000000"/>
              </a:solidFill>
            </a:endParaRPr>
          </a:p>
          <a:p>
            <a:pPr marL="342900" indent="-342900" fontAlgn="base"/>
            <a:r>
              <a:rPr lang="en-US" altLang="ko-KR" b="1" kern="0" dirty="0" smtClean="0"/>
              <a:t>4</a:t>
            </a:r>
            <a:r>
              <a:rPr lang="en-US" altLang="ko-KR" kern="0" dirty="0" smtClean="0"/>
              <a:t>. </a:t>
            </a:r>
            <a:r>
              <a:rPr lang="en-US" altLang="ko-KR" kern="100" dirty="0" err="1" smtClean="0"/>
              <a:t>Kayexalate</a:t>
            </a:r>
            <a:r>
              <a:rPr lang="en-US" altLang="ko-KR" kern="0" dirty="0" smtClean="0"/>
              <a:t> </a:t>
            </a:r>
            <a:r>
              <a:rPr lang="en-US" altLang="ko-KR" kern="0" dirty="0" smtClean="0">
                <a:solidFill>
                  <a:srgbClr val="000000"/>
                </a:solidFill>
              </a:rPr>
              <a:t>enema  </a:t>
            </a:r>
            <a:r>
              <a:rPr lang="en-US" altLang="ko-KR" b="1" kern="100" dirty="0" smtClean="0">
                <a:solidFill>
                  <a:srgbClr val="FF0000"/>
                </a:solidFill>
              </a:rPr>
              <a:t>PKX100mg enema q2-3hr </a:t>
            </a:r>
            <a:r>
              <a:rPr lang="en-US" altLang="ko-KR" b="1" kern="100" dirty="0" smtClean="0"/>
              <a:t>(</a:t>
            </a:r>
            <a:r>
              <a:rPr lang="ko-KR" altLang="en-US" b="1" kern="100" dirty="0" err="1" smtClean="0"/>
              <a:t>장폐쇄는</a:t>
            </a:r>
            <a:r>
              <a:rPr lang="ko-KR" altLang="en-US" b="1" kern="100" dirty="0" smtClean="0"/>
              <a:t> 없겠지</a:t>
            </a:r>
            <a:r>
              <a:rPr lang="en-US" altLang="ko-KR" b="1" kern="100" dirty="0" smtClean="0"/>
              <a:t>?)</a:t>
            </a:r>
            <a:endParaRPr lang="en-US" altLang="ko-KR" kern="0" dirty="0" smtClean="0"/>
          </a:p>
          <a:p>
            <a:pPr marL="342900" indent="-342900" fontAlgn="base"/>
            <a:endParaRPr lang="en-US" altLang="ko-KR" kern="0" dirty="0" smtClean="0">
              <a:solidFill>
                <a:srgbClr val="FF0000"/>
              </a:solidFill>
            </a:endParaRPr>
          </a:p>
          <a:p>
            <a:pPr marL="342900" indent="-342900" fontAlgn="base">
              <a:buFontTx/>
              <a:buAutoNum type="arabicPeriod" startAt="4"/>
            </a:pPr>
            <a:endParaRPr lang="en-US" altLang="ko-KR" kern="0" dirty="0" smtClean="0">
              <a:solidFill>
                <a:srgbClr val="000000"/>
              </a:solidFill>
            </a:endParaRPr>
          </a:p>
          <a:p>
            <a:pPr marL="342900" indent="-342900" fontAlgn="base"/>
            <a:r>
              <a:rPr lang="en-US" altLang="ko-KR" kern="0" dirty="0" smtClean="0">
                <a:solidFill>
                  <a:srgbClr val="000000"/>
                </a:solidFill>
              </a:rPr>
              <a:t>K </a:t>
            </a:r>
            <a:r>
              <a:rPr lang="ko-KR" altLang="en-US" kern="0" dirty="0" smtClean="0">
                <a:solidFill>
                  <a:srgbClr val="000000"/>
                </a:solidFill>
              </a:rPr>
              <a:t>수치가 환자의 임상양상과 전혀 맞지 않는다고 생각된다면</a:t>
            </a:r>
            <a:r>
              <a:rPr lang="en-US" altLang="ko-KR" kern="0" dirty="0" smtClean="0">
                <a:solidFill>
                  <a:srgbClr val="000000"/>
                </a:solidFill>
              </a:rPr>
              <a:t>-&gt; </a:t>
            </a:r>
            <a:r>
              <a:rPr lang="ko-KR" altLang="en-US" kern="0" dirty="0" err="1" smtClean="0">
                <a:solidFill>
                  <a:srgbClr val="000000"/>
                </a:solidFill>
              </a:rPr>
              <a:t>빠른재검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marL="342900" indent="-342900" fontAlgn="base">
              <a:buFontTx/>
              <a:buAutoNum type="arabicPeriod" startAt="4"/>
            </a:pPr>
            <a:endParaRPr lang="en-US" altLang="ko-KR" kern="0" dirty="0" smtClean="0">
              <a:solidFill>
                <a:srgbClr val="FF0000"/>
              </a:solidFill>
            </a:endParaRPr>
          </a:p>
          <a:p>
            <a:pPr marL="342900" indent="-342900" fontAlgn="base">
              <a:buAutoNum type="arabicPeriod" startAt="4"/>
            </a:pPr>
            <a:endParaRPr lang="en-US" altLang="ko-KR" dirty="0" smtClean="0"/>
          </a:p>
          <a:p>
            <a:pPr marL="342900" indent="-342900" fontAlgn="base">
              <a:buAutoNum type="arabicPeriod" startAt="4"/>
            </a:pPr>
            <a:endParaRPr lang="en-US" altLang="ko-KR" dirty="0" smtClean="0"/>
          </a:p>
          <a:p>
            <a:pPr fontAlgn="base"/>
            <a:r>
              <a:rPr lang="en-US" altLang="ko-KR" dirty="0" smtClean="0"/>
              <a:t> </a:t>
            </a:r>
            <a:endParaRPr lang="en-US" altLang="ko-KR" kern="0" dirty="0" smtClean="0">
              <a:solidFill>
                <a:srgbClr val="000000"/>
              </a:solidFill>
            </a:endParaRPr>
          </a:p>
          <a:p>
            <a:pPr fontAlgn="base"/>
            <a:endParaRPr lang="en-US" altLang="ko-KR" kern="0" dirty="0" smtClean="0">
              <a:solidFill>
                <a:srgbClr val="000000"/>
              </a:solidFill>
            </a:endParaRPr>
          </a:p>
          <a:p>
            <a:pPr fontAlgn="base"/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95536" y="548680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주의사항</a:t>
            </a:r>
            <a:endParaRPr lang="en-US" altLang="ko-KR" dirty="0" smtClean="0"/>
          </a:p>
          <a:p>
            <a:endParaRPr lang="en-US" altLang="ko-KR" dirty="0" smtClean="0"/>
          </a:p>
          <a:p>
            <a:pPr marL="228600" indent="-228600">
              <a:buAutoNum type="arabicPeriod"/>
            </a:pPr>
            <a:r>
              <a:rPr lang="en-US" altLang="ko-KR" dirty="0" smtClean="0"/>
              <a:t>ICAG -&gt; bicarbonate </a:t>
            </a:r>
            <a:r>
              <a:rPr lang="ko-KR" altLang="en-US" dirty="0" smtClean="0"/>
              <a:t>와 혼합하면 침전된다</a:t>
            </a:r>
            <a:r>
              <a:rPr lang="en-US" altLang="ko-KR" dirty="0" smtClean="0"/>
              <a:t>!, 20-30</a:t>
            </a:r>
            <a:r>
              <a:rPr lang="ko-KR" altLang="en-US" dirty="0" err="1" smtClean="0"/>
              <a:t>분정도만</a:t>
            </a:r>
            <a:r>
              <a:rPr lang="ko-KR" altLang="en-US" dirty="0" smtClean="0"/>
              <a:t> 지속된다</a:t>
            </a:r>
            <a:r>
              <a:rPr lang="en-US" altLang="ko-KR" dirty="0" smtClean="0"/>
              <a:t>. 3</a:t>
            </a:r>
            <a:r>
              <a:rPr lang="ko-KR" altLang="en-US" dirty="0" smtClean="0"/>
              <a:t>분간 천천히 준다</a:t>
            </a:r>
            <a:r>
              <a:rPr lang="en-US" altLang="ko-KR" dirty="0" smtClean="0"/>
              <a:t>.</a:t>
            </a:r>
          </a:p>
          <a:p>
            <a:pPr marL="228600" indent="-228600">
              <a:buAutoNum type="arabicPeriod"/>
            </a:pPr>
            <a:endParaRPr lang="en-US" altLang="ko-KR" dirty="0" smtClean="0"/>
          </a:p>
          <a:p>
            <a:pPr marL="228600" indent="-228600">
              <a:buAutoNum type="arabicPeriod"/>
            </a:pPr>
            <a:r>
              <a:rPr lang="en-US" altLang="ko-KR" dirty="0" smtClean="0"/>
              <a:t>Digitalis toxicity </a:t>
            </a:r>
            <a:r>
              <a:rPr lang="ko-KR" altLang="en-US" dirty="0" smtClean="0"/>
              <a:t>로  </a:t>
            </a:r>
            <a:r>
              <a:rPr lang="en-US" altLang="ko-KR" dirty="0" err="1" smtClean="0"/>
              <a:t>hyperkalemia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 발생했을때 </a:t>
            </a:r>
            <a:r>
              <a:rPr lang="en-US" altLang="ko-KR" dirty="0" smtClean="0"/>
              <a:t>ICAG </a:t>
            </a:r>
            <a:r>
              <a:rPr lang="ko-KR" altLang="en-US" dirty="0" smtClean="0"/>
              <a:t>는 금기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</a:t>
            </a:r>
            <a:r>
              <a:rPr lang="en-US" altLang="ko-KR" dirty="0" err="1" smtClean="0"/>
              <a:t>digoxin</a:t>
            </a:r>
            <a:r>
              <a:rPr lang="en-US" altLang="ko-KR" dirty="0" smtClean="0"/>
              <a:t> </a:t>
            </a:r>
            <a:r>
              <a:rPr lang="ko-KR" altLang="en-US" dirty="0" smtClean="0"/>
              <a:t>복용중인 환자가 다른 이유로 </a:t>
            </a:r>
            <a:r>
              <a:rPr lang="en-US" altLang="ko-KR" dirty="0" err="1" smtClean="0"/>
              <a:t>hyperkalemia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 왔다면 금기는 아니나 천천히 준다</a:t>
            </a:r>
            <a:r>
              <a:rPr lang="en-US" altLang="ko-KR" dirty="0" smtClean="0"/>
              <a:t>. NS100cc</a:t>
            </a:r>
            <a:r>
              <a:rPr lang="ko-KR" altLang="en-US" dirty="0" smtClean="0"/>
              <a:t>에 </a:t>
            </a:r>
            <a:r>
              <a:rPr lang="en-US" altLang="ko-KR" dirty="0" smtClean="0"/>
              <a:t>mix, 30min </a:t>
            </a:r>
            <a:r>
              <a:rPr lang="ko-KR" altLang="en-US" dirty="0" smtClean="0"/>
              <a:t>동안 </a:t>
            </a:r>
            <a:r>
              <a:rPr lang="en-US" altLang="ko-KR" dirty="0" smtClean="0"/>
              <a:t>infusion</a:t>
            </a:r>
          </a:p>
          <a:p>
            <a:pPr marL="228600" indent="-228600">
              <a:buAutoNum type="arabicPeriod"/>
            </a:pPr>
            <a:endParaRPr lang="en-US" altLang="ko-KR" dirty="0" smtClean="0"/>
          </a:p>
          <a:p>
            <a:pPr marL="228600" indent="-228600">
              <a:buAutoNum type="arabicPeriod"/>
            </a:pPr>
            <a:r>
              <a:rPr lang="en-US" altLang="ko-KR" dirty="0" err="1" smtClean="0"/>
              <a:t>Ca.Chloride</a:t>
            </a:r>
            <a:r>
              <a:rPr lang="en-US" altLang="ko-KR" dirty="0" smtClean="0"/>
              <a:t> ICAL </a:t>
            </a:r>
            <a:r>
              <a:rPr lang="ko-KR" altLang="en-US" dirty="0" smtClean="0"/>
              <a:t>은 이 </a:t>
            </a:r>
            <a:r>
              <a:rPr lang="en-US" altLang="ko-KR" dirty="0" smtClean="0"/>
              <a:t>ICAG</a:t>
            </a:r>
            <a:r>
              <a:rPr lang="ko-KR" altLang="en-US" dirty="0" smtClean="0"/>
              <a:t>보다 더 </a:t>
            </a:r>
            <a:r>
              <a:rPr lang="en-US" altLang="ko-KR" dirty="0" smtClean="0"/>
              <a:t>potent </a:t>
            </a:r>
            <a:r>
              <a:rPr lang="ko-KR" altLang="en-US" dirty="0" smtClean="0"/>
              <a:t>하다</a:t>
            </a:r>
            <a:r>
              <a:rPr lang="en-US" altLang="ko-KR" dirty="0" smtClean="0"/>
              <a:t>. Bp</a:t>
            </a:r>
            <a:r>
              <a:rPr lang="ko-KR" altLang="en-US" dirty="0" smtClean="0"/>
              <a:t>까지 떨어지는 상황이면 추천</a:t>
            </a:r>
            <a:r>
              <a:rPr lang="en-US" altLang="ko-KR" dirty="0" smtClean="0"/>
              <a:t>. </a:t>
            </a:r>
          </a:p>
          <a:p>
            <a:pPr marL="228600" indent="-228600">
              <a:buAutoNum type="arabicPeriod"/>
            </a:pPr>
            <a:endParaRPr lang="en-US" altLang="ko-KR" dirty="0" smtClean="0"/>
          </a:p>
          <a:p>
            <a:pPr marL="228600" indent="-228600">
              <a:buAutoNum type="arabicPeriod"/>
            </a:pPr>
            <a:r>
              <a:rPr lang="en-US" altLang="ko-KR" dirty="0" err="1" smtClean="0"/>
              <a:t>Glu</a:t>
            </a:r>
            <a:r>
              <a:rPr lang="en-US" altLang="ko-KR" dirty="0" smtClean="0"/>
              <a:t> + insulin 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1-2</a:t>
            </a:r>
            <a:r>
              <a:rPr lang="ko-KR" altLang="en-US" dirty="0" smtClean="0"/>
              <a:t>시간 정도 작용</a:t>
            </a:r>
            <a:r>
              <a:rPr lang="en-US" altLang="ko-KR" dirty="0" smtClean="0"/>
              <a:t>. K 1</a:t>
            </a:r>
            <a:r>
              <a:rPr lang="ko-KR" altLang="en-US" dirty="0" smtClean="0"/>
              <a:t>정도  떨어지도록 </a:t>
            </a:r>
            <a:r>
              <a:rPr lang="en-US" altLang="ko-KR" dirty="0" smtClean="0"/>
              <a:t>shift </a:t>
            </a:r>
            <a:r>
              <a:rPr lang="ko-KR" altLang="en-US" dirty="0" smtClean="0"/>
              <a:t>시킨다</a:t>
            </a:r>
            <a:r>
              <a:rPr lang="en-US" altLang="ko-KR" dirty="0" smtClean="0"/>
              <a:t>. </a:t>
            </a:r>
          </a:p>
          <a:p>
            <a:pPr marL="228600" indent="-228600">
              <a:buAutoNum type="arabicPeriod"/>
            </a:pPr>
            <a:endParaRPr lang="en-US" altLang="ko-KR" dirty="0" smtClean="0"/>
          </a:p>
          <a:p>
            <a:pPr marL="228600" indent="-228600">
              <a:buAutoNum type="arabicPeriod"/>
            </a:pPr>
            <a:r>
              <a:rPr lang="en-US" altLang="ko-KR" dirty="0" smtClean="0"/>
              <a:t>Bicarbonate</a:t>
            </a:r>
            <a:r>
              <a:rPr lang="ko-KR" altLang="en-US" dirty="0" smtClean="0"/>
              <a:t>는  </a:t>
            </a:r>
            <a:r>
              <a:rPr lang="en-US" altLang="ko-KR" dirty="0" smtClean="0"/>
              <a:t>only </a:t>
            </a:r>
            <a:r>
              <a:rPr lang="en-US" altLang="ko-KR" dirty="0" err="1" smtClean="0"/>
              <a:t>hyperkalemia</a:t>
            </a:r>
            <a:r>
              <a:rPr lang="en-US" altLang="ko-KR" dirty="0" smtClean="0"/>
              <a:t> </a:t>
            </a:r>
            <a:r>
              <a:rPr lang="ko-KR" altLang="en-US" dirty="0" smtClean="0"/>
              <a:t>치료로는 </a:t>
            </a:r>
            <a:r>
              <a:rPr lang="ko-KR" altLang="en-US" dirty="0" err="1" smtClean="0"/>
              <a:t>쓰지않음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2146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/>
              <a:t>Hypokalemia</a:t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> aldosterone..</a:t>
            </a:r>
            <a:endParaRPr lang="ko-KR" altLang="en-US" sz="4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93882"/>
              </p:ext>
            </p:extLst>
          </p:nvPr>
        </p:nvGraphicFramePr>
        <p:xfrm>
          <a:off x="1043608" y="2492897"/>
          <a:ext cx="6984777" cy="3888434"/>
        </p:xfrm>
        <a:graphic>
          <a:graphicData uri="http://schemas.openxmlformats.org/drawingml/2006/table">
            <a:tbl>
              <a:tblPr/>
              <a:tblGrid>
                <a:gridCol w="1696303"/>
                <a:gridCol w="1097608"/>
                <a:gridCol w="698478"/>
                <a:gridCol w="1223299"/>
                <a:gridCol w="1275182"/>
                <a:gridCol w="993907"/>
              </a:tblGrid>
              <a:tr h="57616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metabolic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U K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renin, </a:t>
                      </a:r>
                      <a:r>
                        <a:rPr lang="en-US" sz="1200" b="1" kern="0" spc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aldo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HTN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U Cl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18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vomiting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alkalosis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(-)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&lt; 20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18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diuretics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alkalosis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(-)or(+)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variable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6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 err="1" smtClean="0">
                          <a:solidFill>
                            <a:srgbClr val="000000"/>
                          </a:solidFill>
                          <a:latin typeface="맑은 고딕"/>
                        </a:rPr>
                        <a:t>hyperaldo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alkalosis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rein</a:t>
                      </a:r>
                      <a:r>
                        <a:rPr 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↓</a:t>
                      </a: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,aldo</a:t>
                      </a:r>
                      <a:r>
                        <a:rPr 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↑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(+)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6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renovas.HTN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alkalosis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rein</a:t>
                      </a:r>
                      <a:r>
                        <a:rPr 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↑</a:t>
                      </a: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,aldo</a:t>
                      </a:r>
                      <a:r>
                        <a:rPr 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↑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(+)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18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Bartter's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alkalosis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(-) mild </a:t>
                      </a:r>
                      <a:r>
                        <a:rPr 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↓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&gt;40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18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Gitelman's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alkalosis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(-) mild </a:t>
                      </a:r>
                      <a:r>
                        <a:rPr lang="en-US" sz="12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↓</a:t>
                      </a:r>
                      <a:endParaRPr lang="en-US" sz="12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&gt;40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620756"/>
              </p:ext>
            </p:extLst>
          </p:nvPr>
        </p:nvGraphicFramePr>
        <p:xfrm>
          <a:off x="3779912" y="476672"/>
          <a:ext cx="5220072" cy="1656185"/>
        </p:xfrm>
        <a:graphic>
          <a:graphicData uri="http://schemas.openxmlformats.org/drawingml/2006/table">
            <a:tbl>
              <a:tblPr/>
              <a:tblGrid>
                <a:gridCol w="1037092"/>
                <a:gridCol w="885116"/>
                <a:gridCol w="506735"/>
                <a:gridCol w="1053284"/>
                <a:gridCol w="1079134"/>
                <a:gridCol w="658711"/>
              </a:tblGrid>
              <a:tr h="3312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metabolic</a:t>
                      </a:r>
                      <a:endParaRPr 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U K</a:t>
                      </a:r>
                      <a:endParaRPr 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renin, aldo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S AG(8~12)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U AG</a:t>
                      </a:r>
                      <a:endParaRPr 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Diarrhea</a:t>
                      </a:r>
                      <a:endParaRPr 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acidosis</a:t>
                      </a:r>
                      <a:endParaRPr 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감소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variable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정상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(-)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RTA(type I)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acidosis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variable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정상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(+)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RTA(type II)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acidosis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rein</a:t>
                      </a:r>
                      <a:r>
                        <a:rPr lang="en-US" sz="11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↑</a:t>
                      </a: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,aldo</a:t>
                      </a:r>
                      <a:r>
                        <a:rPr lang="en-US" sz="11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↑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정상</a:t>
                      </a:r>
                      <a:endParaRPr lang="ko-KR" alt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(+)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DKA</a:t>
                      </a:r>
                      <a:endParaRPr 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latin typeface="맑은 고딕"/>
                        </a:rPr>
                        <a:t>acidosis</a:t>
                      </a:r>
                      <a:endParaRPr 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rein</a:t>
                      </a:r>
                      <a:r>
                        <a:rPr lang="en-US" sz="11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↑</a:t>
                      </a:r>
                      <a:r>
                        <a:rPr lang="en-US" sz="1100" b="1" kern="0" spc="0">
                          <a:solidFill>
                            <a:srgbClr val="000000"/>
                          </a:solidFill>
                          <a:latin typeface="맑은 고딕"/>
                        </a:rPr>
                        <a:t>,aldo</a:t>
                      </a:r>
                      <a:r>
                        <a:rPr lang="en-US" sz="1100" b="1" kern="0" spc="0">
                          <a:solidFill>
                            <a:srgbClr val="000000"/>
                          </a:solidFill>
                          <a:ea typeface="맑은 고딕"/>
                        </a:rPr>
                        <a:t>↑</a:t>
                      </a:r>
                      <a:endParaRPr lang="en-US" sz="1100" b="1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a typeface="맑은 고딕"/>
                        </a:rPr>
                        <a:t>증가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/>
              <a:t>Treatment of </a:t>
            </a:r>
            <a:r>
              <a:rPr lang="en-US" altLang="ko-KR" b="1" dirty="0" err="1" smtClean="0"/>
              <a:t>hypokalemia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altLang="ko-KR" sz="2400" b="1" dirty="0" smtClean="0"/>
              <a:t>BKCL </a:t>
            </a:r>
            <a:r>
              <a:rPr lang="en-US" altLang="ko-KR" sz="2400" b="1" dirty="0" smtClean="0"/>
              <a:t>K </a:t>
            </a:r>
            <a:r>
              <a:rPr lang="en-US" altLang="ko-KR" sz="2400" b="1" dirty="0" err="1" smtClean="0"/>
              <a:t>contin</a:t>
            </a:r>
            <a:r>
              <a:rPr lang="en-US" altLang="ko-KR" sz="2400" b="1" dirty="0" smtClean="0"/>
              <a:t> 1T: K </a:t>
            </a:r>
            <a:r>
              <a:rPr lang="en-US" altLang="ko-KR" sz="2400" b="1" dirty="0" smtClean="0"/>
              <a:t>8meq</a:t>
            </a:r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경구투여</a:t>
            </a:r>
            <a:r>
              <a:rPr lang="ko-KR" altLang="en-US" sz="2400" dirty="0" smtClean="0"/>
              <a:t>가 불가능한 경우</a:t>
            </a:r>
            <a:endParaRPr lang="en-US" altLang="ko-KR" sz="2400" dirty="0" smtClean="0"/>
          </a:p>
          <a:p>
            <a:pPr fontAlgn="base"/>
            <a:r>
              <a:rPr lang="ko-KR" altLang="en-US" sz="2400" dirty="0" smtClean="0"/>
              <a:t>반드시 </a:t>
            </a:r>
            <a:r>
              <a:rPr lang="en-US" altLang="ko-KR" sz="2400" dirty="0" smtClean="0"/>
              <a:t>NS or Half saline </a:t>
            </a:r>
            <a:r>
              <a:rPr lang="ko-KR" altLang="en-US" sz="2400" dirty="0" smtClean="0"/>
              <a:t>과 </a:t>
            </a:r>
            <a:r>
              <a:rPr lang="en-US" altLang="ko-KR" sz="2400" dirty="0" smtClean="0"/>
              <a:t>mix  (</a:t>
            </a:r>
            <a:r>
              <a:rPr lang="ko-KR" altLang="en-US" sz="2400" dirty="0" smtClean="0"/>
              <a:t>포도당 수액과 </a:t>
            </a:r>
            <a:r>
              <a:rPr lang="ko-KR" altLang="en-US" sz="2400" dirty="0" err="1" smtClean="0"/>
              <a:t>혼합시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insulin </a:t>
            </a:r>
            <a:r>
              <a:rPr lang="ko-KR" altLang="en-US" sz="2400" dirty="0" smtClean="0"/>
              <a:t>분비로 인해 </a:t>
            </a:r>
            <a:r>
              <a:rPr lang="en-US" altLang="ko-KR" sz="2400" dirty="0" smtClean="0"/>
              <a:t>K </a:t>
            </a:r>
            <a:r>
              <a:rPr lang="ko-KR" altLang="en-US" sz="2400" dirty="0" smtClean="0"/>
              <a:t>의 </a:t>
            </a:r>
            <a:r>
              <a:rPr lang="en-US" altLang="ko-KR" sz="2400" dirty="0" smtClean="0"/>
              <a:t>intracellular shifting </a:t>
            </a:r>
            <a:r>
              <a:rPr lang="ko-KR" altLang="en-US" sz="2400" dirty="0" smtClean="0"/>
              <a:t>일어난다</a:t>
            </a:r>
            <a:r>
              <a:rPr lang="en-US" altLang="ko-KR" sz="2400" dirty="0" smtClean="0"/>
              <a:t>.)</a:t>
            </a:r>
          </a:p>
          <a:p>
            <a:pPr fontAlgn="base"/>
            <a:endParaRPr lang="ko-KR" altLang="en-US" sz="2400" dirty="0" smtClean="0"/>
          </a:p>
          <a:p>
            <a:pPr fontAlgn="base">
              <a:buFont typeface="Wingdings" pitchFamily="2" charset="2"/>
              <a:buChar char="v"/>
            </a:pPr>
            <a:r>
              <a:rPr lang="ko-KR" altLang="en-US" sz="2400" dirty="0" smtClean="0"/>
              <a:t> 교정 방법 </a:t>
            </a:r>
            <a:r>
              <a:rPr lang="en-US" altLang="ko-KR" sz="2400" dirty="0" smtClean="0"/>
              <a:t>(IKCL 1A = 40 </a:t>
            </a:r>
            <a:r>
              <a:rPr lang="en-US" altLang="ko-KR" sz="2400" dirty="0" err="1" smtClean="0"/>
              <a:t>mEq</a:t>
            </a:r>
            <a:r>
              <a:rPr lang="en-US" altLang="ko-KR" sz="2400" dirty="0" smtClean="0"/>
              <a:t>/L)</a:t>
            </a:r>
          </a:p>
          <a:p>
            <a:pPr fontAlgn="base"/>
            <a:r>
              <a:rPr lang="en-US" altLang="ko-KR" sz="2400" dirty="0" smtClean="0"/>
              <a:t>peripheral line &lt;</a:t>
            </a:r>
            <a:r>
              <a:rPr lang="en-US" altLang="ko-KR" sz="2400" dirty="0" smtClean="0">
                <a:solidFill>
                  <a:srgbClr val="FF0000"/>
                </a:solidFill>
              </a:rPr>
              <a:t>40 </a:t>
            </a:r>
            <a:r>
              <a:rPr lang="en-US" altLang="ko-KR" sz="2400" dirty="0" err="1" smtClean="0">
                <a:solidFill>
                  <a:srgbClr val="FF0000"/>
                </a:solidFill>
              </a:rPr>
              <a:t>mEq</a:t>
            </a:r>
            <a:r>
              <a:rPr lang="en-US" altLang="ko-KR" sz="2400" dirty="0" smtClean="0">
                <a:solidFill>
                  <a:srgbClr val="FF0000"/>
                </a:solidFill>
              </a:rPr>
              <a:t>/L </a:t>
            </a:r>
            <a:r>
              <a:rPr lang="en-US" altLang="ko-KR" sz="2400" dirty="0" smtClean="0"/>
              <a:t>*NS1L. </a:t>
            </a:r>
            <a:r>
              <a:rPr lang="en-US" altLang="ko-KR" sz="2400" dirty="0" err="1" smtClean="0"/>
              <a:t>Kcl</a:t>
            </a:r>
            <a:r>
              <a:rPr lang="en-US" altLang="ko-KR" sz="2400" dirty="0" smtClean="0"/>
              <a:t> 1A mix</a:t>
            </a:r>
            <a:r>
              <a:rPr lang="ko-KR" altLang="en-US" sz="2400" dirty="0" smtClean="0"/>
              <a:t>가 최대</a:t>
            </a:r>
            <a:r>
              <a:rPr lang="en-US" altLang="ko-KR" sz="2400" dirty="0" smtClean="0"/>
              <a:t>! </a:t>
            </a:r>
          </a:p>
          <a:p>
            <a:pPr fontAlgn="base"/>
            <a:r>
              <a:rPr lang="en-US" altLang="ko-KR" sz="2400" dirty="0" smtClean="0"/>
              <a:t>central line &lt;</a:t>
            </a:r>
            <a:r>
              <a:rPr lang="en-US" altLang="ko-KR" sz="2400" dirty="0" smtClean="0">
                <a:solidFill>
                  <a:srgbClr val="FF0000"/>
                </a:solidFill>
              </a:rPr>
              <a:t>60 </a:t>
            </a:r>
            <a:r>
              <a:rPr lang="en-US" altLang="ko-KR" sz="2400" dirty="0" err="1" smtClean="0">
                <a:solidFill>
                  <a:srgbClr val="FF0000"/>
                </a:solidFill>
              </a:rPr>
              <a:t>mEq</a:t>
            </a:r>
            <a:r>
              <a:rPr lang="en-US" altLang="ko-KR" sz="2400" dirty="0" smtClean="0">
                <a:solidFill>
                  <a:srgbClr val="FF0000"/>
                </a:solidFill>
              </a:rPr>
              <a:t>/L</a:t>
            </a:r>
            <a:r>
              <a:rPr lang="en-US" altLang="ko-KR" sz="2400" dirty="0" smtClean="0"/>
              <a:t>, *NS1L. Kcl1.5A mix</a:t>
            </a:r>
            <a:r>
              <a:rPr lang="ko-KR" altLang="en-US" sz="2400" dirty="0" smtClean="0"/>
              <a:t>가 최대</a:t>
            </a:r>
            <a:r>
              <a:rPr lang="en-US" altLang="ko-KR" sz="2400" dirty="0" smtClean="0"/>
              <a:t>!</a:t>
            </a:r>
          </a:p>
          <a:p>
            <a:pPr fontAlgn="base"/>
            <a:endParaRPr lang="en-US" altLang="ko-KR" sz="2400" dirty="0" smtClean="0"/>
          </a:p>
          <a:p>
            <a:pPr fontAlgn="base"/>
            <a:r>
              <a:rPr lang="ko-KR" altLang="en-US" sz="2400" dirty="0" smtClean="0">
                <a:solidFill>
                  <a:srgbClr val="FF0000"/>
                </a:solidFill>
              </a:rPr>
              <a:t>속도 </a:t>
            </a:r>
            <a:r>
              <a:rPr lang="en-US" altLang="ko-KR" sz="2400" dirty="0" smtClean="0">
                <a:solidFill>
                  <a:srgbClr val="FF0000"/>
                </a:solidFill>
              </a:rPr>
              <a:t>&lt;20mEq/hr (</a:t>
            </a:r>
            <a:r>
              <a:rPr lang="ko-KR" altLang="en-US" sz="2400" dirty="0" smtClean="0">
                <a:solidFill>
                  <a:srgbClr val="FF0000"/>
                </a:solidFill>
              </a:rPr>
              <a:t>생각보다 높다</a:t>
            </a:r>
            <a:r>
              <a:rPr lang="en-US" altLang="ko-KR" sz="2400" dirty="0" smtClean="0">
                <a:solidFill>
                  <a:srgbClr val="FF0000"/>
                </a:solidFill>
              </a:rPr>
              <a:t>)</a:t>
            </a:r>
            <a:r>
              <a:rPr lang="en-US" altLang="ko-KR" sz="2400" dirty="0" smtClean="0"/>
              <a:t>,  total 200mEq/day</a:t>
            </a:r>
          </a:p>
          <a:p>
            <a:pPr fontAlgn="base"/>
            <a:r>
              <a:rPr lang="en-US" altLang="ko-KR" sz="2400" dirty="0" smtClean="0"/>
              <a:t>Paralysis </a:t>
            </a:r>
            <a:r>
              <a:rPr lang="ko-KR" altLang="en-US" sz="2400" dirty="0" smtClean="0"/>
              <a:t>혹은 </a:t>
            </a:r>
            <a:r>
              <a:rPr lang="en-US" altLang="ko-KR" sz="2400" dirty="0" smtClean="0"/>
              <a:t>life-threatening arrhythmia </a:t>
            </a:r>
            <a:r>
              <a:rPr lang="ko-KR" altLang="en-US" sz="2400" dirty="0" smtClean="0"/>
              <a:t>시에는 </a:t>
            </a:r>
            <a:r>
              <a:rPr lang="en-US" altLang="ko-KR" sz="2400" dirty="0" smtClean="0"/>
              <a:t>NS100cc+kcl 20meq mix </a:t>
            </a:r>
            <a:r>
              <a:rPr lang="ko-KR" altLang="en-US" sz="2400" dirty="0" smtClean="0"/>
              <a:t>까지 쓸 수 </a:t>
            </a:r>
            <a:r>
              <a:rPr lang="ko-KR" altLang="en-US" sz="2400" dirty="0" smtClean="0"/>
              <a:t>있다</a:t>
            </a:r>
            <a:r>
              <a:rPr lang="en-US" altLang="ko-KR" sz="2400" dirty="0" smtClean="0"/>
              <a:t>.</a:t>
            </a:r>
            <a:endParaRPr lang="en-US" altLang="ko-KR" sz="2400" dirty="0" smtClean="0"/>
          </a:p>
          <a:p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 smtClean="0"/>
              <a:t>Hyponatremia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예</a:t>
            </a:r>
            <a:r>
              <a:rPr lang="en-US" altLang="ko-KR" dirty="0" smtClean="0"/>
              <a:t>)</a:t>
            </a:r>
            <a:r>
              <a:rPr lang="ko-KR" altLang="en-US" dirty="0" smtClean="0"/>
              <a:t>  </a:t>
            </a:r>
            <a:r>
              <a:rPr lang="en-US" altLang="ko-KR" dirty="0" smtClean="0"/>
              <a:t>DKA </a:t>
            </a:r>
            <a:r>
              <a:rPr lang="ko-KR" altLang="en-US" dirty="0" smtClean="0"/>
              <a:t>환자의 </a:t>
            </a:r>
            <a:r>
              <a:rPr lang="en-US" altLang="ko-KR" dirty="0" err="1" smtClean="0"/>
              <a:t>hypokalemia</a:t>
            </a:r>
            <a:r>
              <a:rPr lang="en-US" altLang="ko-KR" dirty="0" smtClean="0"/>
              <a:t> </a:t>
            </a:r>
            <a:r>
              <a:rPr lang="ko-KR" altLang="en-US" dirty="0" smtClean="0"/>
              <a:t>교정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3805883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K</a:t>
            </a:r>
            <a:r>
              <a:rPr lang="ko-KR" altLang="en-US" sz="2400" dirty="0" smtClean="0"/>
              <a:t>가 정상 </a:t>
            </a:r>
            <a:r>
              <a:rPr lang="en-US" altLang="ko-KR" sz="2400" dirty="0" smtClean="0"/>
              <a:t>-</a:t>
            </a:r>
            <a:r>
              <a:rPr lang="en-US" altLang="ko-KR" sz="2400" dirty="0" smtClean="0">
                <a:sym typeface="Wingdings" pitchFamily="2" charset="2"/>
              </a:rPr>
              <a:t> K</a:t>
            </a:r>
            <a:r>
              <a:rPr lang="en-US" altLang="ko-KR" sz="2400" dirty="0" smtClean="0"/>
              <a:t> 20meq/L </a:t>
            </a:r>
            <a:r>
              <a:rPr lang="ko-KR" altLang="en-US" sz="2400" dirty="0" smtClean="0"/>
              <a:t>로 주고 싶다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b="1" dirty="0" smtClean="0"/>
              <a:t>C-line 1</a:t>
            </a:r>
            <a:r>
              <a:rPr lang="ko-KR" altLang="en-US" sz="2400" b="1" dirty="0" smtClean="0"/>
              <a:t>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말초 </a:t>
            </a:r>
            <a:r>
              <a:rPr lang="en-US" altLang="ko-KR" sz="2400" dirty="0" smtClean="0"/>
              <a:t>IV line 18g 1</a:t>
            </a:r>
            <a:r>
              <a:rPr lang="ko-KR" altLang="en-US" sz="2400" dirty="0" smtClean="0"/>
              <a:t>개</a:t>
            </a:r>
            <a:endParaRPr lang="en-US" altLang="ko-KR" sz="2400" dirty="0" smtClean="0"/>
          </a:p>
          <a:p>
            <a:r>
              <a:rPr lang="en-US" altLang="ko-KR" sz="2400" dirty="0" smtClean="0"/>
              <a:t>NS 1L+Kcl 40meq,100cc/hr              K =  4meq/hr </a:t>
            </a:r>
          </a:p>
          <a:p>
            <a:r>
              <a:rPr lang="en-US" altLang="ko-KR" sz="2400" dirty="0" smtClean="0"/>
              <a:t>Half saline1L+kcl 60meq, 250cc/hr     K = 15 </a:t>
            </a:r>
            <a:r>
              <a:rPr lang="en-US" altLang="ko-KR" sz="2400" dirty="0" err="1" smtClean="0"/>
              <a:t>meq</a:t>
            </a:r>
            <a:r>
              <a:rPr lang="en-US" altLang="ko-KR" sz="2400" dirty="0" smtClean="0"/>
              <a:t>/hr</a:t>
            </a:r>
          </a:p>
          <a:p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말초 </a:t>
            </a:r>
            <a:r>
              <a:rPr lang="en-US" altLang="ko-KR" sz="2400" dirty="0" smtClean="0"/>
              <a:t>18g 2</a:t>
            </a:r>
            <a:r>
              <a:rPr lang="ko-KR" altLang="en-US" sz="2400" dirty="0" smtClean="0"/>
              <a:t>개.</a:t>
            </a:r>
            <a:r>
              <a:rPr lang="en-US" altLang="ko-KR" sz="2400" dirty="0" smtClean="0"/>
              <a:t>. </a:t>
            </a:r>
          </a:p>
          <a:p>
            <a:r>
              <a:rPr lang="en-US" altLang="ko-KR" sz="2400" dirty="0" smtClean="0"/>
              <a:t>NS 1L+Kcl 40meq,100cc/hr              K =  4meq/hr </a:t>
            </a:r>
          </a:p>
          <a:p>
            <a:r>
              <a:rPr lang="en-US" altLang="ko-KR" sz="2400" dirty="0" smtClean="0"/>
              <a:t>NS 1L+Kcl 40meq,100cc/hr              K =  4meq/hr</a:t>
            </a:r>
          </a:p>
          <a:p>
            <a:pPr>
              <a:buNone/>
            </a:pPr>
            <a:endParaRPr lang="en-US" altLang="ko-KR" sz="2400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7072330" y="5429264"/>
            <a:ext cx="15320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5400" b="1" dirty="0" smtClean="0"/>
              <a:t>????</a:t>
            </a:r>
            <a:endParaRPr lang="ko-KR" alt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-32" y="6007262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Main </a:t>
            </a:r>
            <a:r>
              <a:rPr lang="ko-KR" altLang="en-US" sz="2000" dirty="0" smtClean="0"/>
              <a:t>수액  </a:t>
            </a:r>
            <a:r>
              <a:rPr lang="en-US" altLang="ko-KR" sz="2000" dirty="0" smtClean="0"/>
              <a:t>Half saline 1L+kcl 40meq  250cc/hr      K 10meq/hr</a:t>
            </a:r>
          </a:p>
          <a:p>
            <a:r>
              <a:rPr lang="en-US" altLang="ko-KR" sz="2000" dirty="0" smtClean="0"/>
              <a:t>               NS1L+kcl 40meq    100cc/hr               K 4meq/hr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Chronic </a:t>
            </a:r>
            <a:r>
              <a:rPr lang="en-US" altLang="ko-KR" dirty="0" err="1" smtClean="0"/>
              <a:t>hypokalemia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400" dirty="0" smtClean="0"/>
              <a:t>diuretics </a:t>
            </a:r>
            <a:r>
              <a:rPr lang="ko-KR" altLang="en-US" sz="2400" dirty="0" smtClean="0"/>
              <a:t>를 사용하고 있는 환자 </a:t>
            </a:r>
            <a:r>
              <a:rPr lang="en-US" altLang="ko-KR" sz="2400" dirty="0" smtClean="0"/>
              <a:t>(CHF, LC)</a:t>
            </a:r>
            <a:r>
              <a:rPr lang="ko-KR" altLang="en-US" sz="2400" dirty="0" smtClean="0"/>
              <a:t>에서는 </a:t>
            </a:r>
            <a:r>
              <a:rPr lang="en-US" altLang="ko-KR" sz="2400" dirty="0" smtClean="0"/>
              <a:t>K-sparing diuretics </a:t>
            </a:r>
            <a:r>
              <a:rPr lang="ko-KR" altLang="en-US" sz="2400" dirty="0" smtClean="0"/>
              <a:t>사용고려</a:t>
            </a:r>
            <a:endParaRPr lang="en-US" altLang="ko-KR" sz="2400" dirty="0" smtClean="0"/>
          </a:p>
          <a:p>
            <a:pPr fontAlgn="base"/>
            <a:endParaRPr lang="ko-KR" altLang="en-US" sz="2400" dirty="0" smtClean="0"/>
          </a:p>
          <a:p>
            <a:pPr fontAlgn="base"/>
            <a:r>
              <a:rPr lang="en-US" altLang="ko-KR" sz="2400" dirty="0" smtClean="0"/>
              <a:t>CHF, LC</a:t>
            </a:r>
            <a:r>
              <a:rPr lang="ko-KR" altLang="en-US" sz="2400" dirty="0" smtClean="0"/>
              <a:t>에서는 </a:t>
            </a:r>
            <a:r>
              <a:rPr lang="en-US" altLang="ko-KR" sz="2400" dirty="0" smtClean="0"/>
              <a:t>mild </a:t>
            </a:r>
            <a:r>
              <a:rPr lang="en-US" altLang="ko-KR" sz="2400" dirty="0" err="1" smtClean="0"/>
              <a:t>hypokalemia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도 적극적으로 치료</a:t>
            </a:r>
            <a:r>
              <a:rPr lang="en-US" altLang="ko-KR" sz="2400" dirty="0" smtClean="0"/>
              <a:t>, </a:t>
            </a:r>
            <a:r>
              <a:rPr lang="en-US" altLang="ko-KR" sz="2400" dirty="0" err="1" smtClean="0"/>
              <a:t>digoxin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간성혼수유발가능성</a:t>
            </a:r>
            <a:r>
              <a:rPr lang="en-US" altLang="ko-KR" sz="2400" dirty="0" smtClean="0"/>
              <a:t>..</a:t>
            </a:r>
          </a:p>
          <a:p>
            <a:pPr fontAlgn="base"/>
            <a:endParaRPr lang="en-US" altLang="ko-KR" sz="2400" dirty="0" smtClean="0"/>
          </a:p>
          <a:p>
            <a:pPr fontAlgn="base"/>
            <a:r>
              <a:rPr lang="en-US" altLang="ko-KR" sz="2400" dirty="0" smtClean="0"/>
              <a:t>Chronic </a:t>
            </a:r>
            <a:r>
              <a:rPr lang="ko-KR" altLang="en-US" sz="2400" dirty="0" smtClean="0"/>
              <a:t>은 원인이 중요하다</a:t>
            </a:r>
            <a:r>
              <a:rPr lang="en-US" altLang="ko-KR" sz="2400" dirty="0" smtClean="0"/>
              <a:t>…</a:t>
            </a:r>
            <a:endParaRPr lang="ko-KR" altLang="en-US" sz="2400" dirty="0" smtClean="0"/>
          </a:p>
          <a:p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Metabolic acidosis </a:t>
            </a:r>
            <a:r>
              <a:rPr lang="en-US" altLang="ko-KR" dirty="0" err="1" smtClean="0"/>
              <a:t>Tx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3200" dirty="0" smtClean="0"/>
              <a:t>PH&lt;7.2 </a:t>
            </a:r>
            <a:r>
              <a:rPr lang="ko-KR" altLang="en-US" sz="3200" dirty="0" smtClean="0"/>
              <a:t>이하의 </a:t>
            </a:r>
            <a:r>
              <a:rPr lang="en-US" altLang="ko-KR" sz="3200" dirty="0" err="1" smtClean="0"/>
              <a:t>acidemia</a:t>
            </a:r>
            <a:r>
              <a:rPr lang="en-US" altLang="ko-KR" sz="3200" dirty="0" smtClean="0"/>
              <a:t> </a:t>
            </a:r>
            <a:r>
              <a:rPr lang="ko-KR" altLang="en-US" sz="3200" dirty="0" smtClean="0"/>
              <a:t>가 지속될때 발생하는 합병증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03433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/>
              <a:t>Cardiac output </a:t>
            </a:r>
            <a:r>
              <a:rPr lang="ko-KR" altLang="en-US" sz="2400" dirty="0" smtClean="0"/>
              <a:t>및 </a:t>
            </a:r>
            <a:r>
              <a:rPr lang="en-US" altLang="ko-KR" sz="2400" dirty="0" smtClean="0"/>
              <a:t>BP </a:t>
            </a:r>
            <a:r>
              <a:rPr lang="ko-KR" altLang="en-US" sz="2400" dirty="0" smtClean="0"/>
              <a:t>감소</a:t>
            </a:r>
            <a:r>
              <a:rPr lang="en-US" altLang="ko-KR" sz="2400" dirty="0" smtClean="0"/>
              <a:t>, V-fib </a:t>
            </a:r>
            <a:r>
              <a:rPr lang="ko-KR" altLang="en-US" sz="2400" dirty="0" smtClean="0"/>
              <a:t>증가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err="1" smtClean="0"/>
              <a:t>과호흡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호흡곤란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의식저하</a:t>
            </a:r>
            <a:r>
              <a:rPr lang="en-US" altLang="ko-KR" sz="2400" dirty="0" smtClean="0"/>
              <a:t>…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이와 같은 합병증이 있거나 </a:t>
            </a:r>
            <a:r>
              <a:rPr lang="en-US" altLang="ko-KR" sz="2400" b="1" dirty="0" smtClean="0"/>
              <a:t>PH&lt;7.2</a:t>
            </a:r>
            <a:r>
              <a:rPr lang="ko-KR" altLang="en-US" sz="2400" dirty="0" smtClean="0"/>
              <a:t>인 경우에는 </a:t>
            </a:r>
            <a:r>
              <a:rPr lang="en-US" altLang="ko-KR" sz="2400" dirty="0" smtClean="0"/>
              <a:t>PH 7.2</a:t>
            </a:r>
            <a:r>
              <a:rPr lang="ko-KR" altLang="en-US" sz="2400" dirty="0" smtClean="0"/>
              <a:t>를 목표로 알칼리 치료를 고려한다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ko-KR" altLang="en-US" sz="3600" dirty="0" err="1" smtClean="0"/>
              <a:t>내과전공의가</a:t>
            </a:r>
            <a:r>
              <a:rPr lang="ko-KR" altLang="en-US" sz="3600" dirty="0" smtClean="0"/>
              <a:t> 흔히 보는 </a:t>
            </a:r>
            <a:r>
              <a:rPr lang="en-US" altLang="ko-KR" sz="3600" dirty="0" smtClean="0"/>
              <a:t>Severe metabolic acidosis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AKA  </a:t>
            </a:r>
          </a:p>
          <a:p>
            <a:r>
              <a:rPr lang="en-US" altLang="ko-KR" dirty="0" smtClean="0"/>
              <a:t>DKA – PH&lt;7.0 </a:t>
            </a:r>
            <a:r>
              <a:rPr lang="ko-KR" altLang="en-US" dirty="0" err="1" smtClean="0"/>
              <a:t>이하일때</a:t>
            </a:r>
            <a:r>
              <a:rPr lang="ko-KR" altLang="en-US" dirty="0" smtClean="0"/>
              <a:t> 알칼리요법 고려</a:t>
            </a:r>
            <a:r>
              <a:rPr lang="en-US" altLang="ko-KR" dirty="0" smtClean="0"/>
              <a:t> </a:t>
            </a:r>
          </a:p>
          <a:p>
            <a:r>
              <a:rPr lang="en-US" altLang="ko-KR" u="sng" dirty="0" smtClean="0"/>
              <a:t>Lactic acidosis</a:t>
            </a:r>
            <a:r>
              <a:rPr lang="en-US" altLang="ko-KR" dirty="0" smtClean="0"/>
              <a:t>- PH 7.1</a:t>
            </a:r>
            <a:r>
              <a:rPr lang="ko-KR" altLang="en-US" dirty="0" smtClean="0"/>
              <a:t>이하일 때 알칼리요법고려</a:t>
            </a:r>
            <a:endParaRPr lang="en-US" altLang="ko-KR" dirty="0" smtClean="0"/>
          </a:p>
          <a:p>
            <a:r>
              <a:rPr lang="en-US" altLang="ko-KR" dirty="0" smtClean="0"/>
              <a:t>ESRD</a:t>
            </a:r>
          </a:p>
          <a:p>
            <a:r>
              <a:rPr lang="en-US" altLang="ko-KR" dirty="0" err="1" smtClean="0">
                <a:solidFill>
                  <a:srgbClr val="FF0000"/>
                </a:solidFill>
              </a:rPr>
              <a:t>hypoperfusion</a:t>
            </a:r>
            <a:r>
              <a:rPr lang="ko-KR" altLang="en-US" dirty="0" smtClean="0">
                <a:solidFill>
                  <a:srgbClr val="FF0000"/>
                </a:solidFill>
              </a:rPr>
              <a:t>이 동반되는 </a:t>
            </a:r>
            <a:r>
              <a:rPr lang="en-US" altLang="ko-KR" dirty="0" smtClean="0">
                <a:solidFill>
                  <a:srgbClr val="FF0000"/>
                </a:solidFill>
              </a:rPr>
              <a:t>CPR</a:t>
            </a:r>
            <a:r>
              <a:rPr lang="ko-KR" altLang="en-US" dirty="0" smtClean="0">
                <a:solidFill>
                  <a:srgbClr val="FF0000"/>
                </a:solidFill>
              </a:rPr>
              <a:t>상황</a:t>
            </a:r>
            <a:r>
              <a:rPr lang="en-US" altLang="ko-KR" dirty="0" smtClean="0">
                <a:solidFill>
                  <a:srgbClr val="FF0000"/>
                </a:solidFill>
              </a:rPr>
              <a:t>, Severe Sepsis, MOF, </a:t>
            </a:r>
            <a:r>
              <a:rPr lang="ko-KR" altLang="en-US" dirty="0" smtClean="0">
                <a:solidFill>
                  <a:srgbClr val="FF0000"/>
                </a:solidFill>
              </a:rPr>
              <a:t>말기암환자</a:t>
            </a:r>
            <a:r>
              <a:rPr lang="en-US" altLang="ko-KR" dirty="0" smtClean="0">
                <a:solidFill>
                  <a:srgbClr val="FF0000"/>
                </a:solidFill>
              </a:rPr>
              <a:t>…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증상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원인 모를 </a:t>
            </a:r>
            <a:r>
              <a:rPr lang="en-US" altLang="ko-KR" dirty="0" smtClean="0">
                <a:solidFill>
                  <a:srgbClr val="FF0000"/>
                </a:solidFill>
              </a:rPr>
              <a:t>hypotension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arrythmia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kussmaul</a:t>
            </a:r>
            <a:r>
              <a:rPr lang="en-US" altLang="ko-KR" dirty="0" smtClean="0"/>
              <a:t> respiration, lethargy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400" dirty="0" smtClean="0"/>
              <a:t>Bicarbonate deficit </a:t>
            </a:r>
            <a:r>
              <a:rPr lang="ko-KR" altLang="en-US" sz="2400" dirty="0" smtClean="0"/>
              <a:t>를 계산</a:t>
            </a:r>
            <a:endParaRPr lang="en-US" altLang="ko-KR" sz="2400" dirty="0" smtClean="0"/>
          </a:p>
          <a:p>
            <a:pPr fontAlgn="base">
              <a:buNone/>
            </a:pPr>
            <a:r>
              <a:rPr lang="en-US" altLang="ko-KR" sz="2400" dirty="0" smtClean="0"/>
              <a:t>0.5 </a:t>
            </a:r>
            <a:r>
              <a:rPr lang="en-US" altLang="ko-KR" sz="2400" dirty="0"/>
              <a:t>* body weight *( HCO</a:t>
            </a:r>
            <a:r>
              <a:rPr lang="en-US" altLang="ko-KR" sz="2400" baseline="-25000" dirty="0"/>
              <a:t>3</a:t>
            </a:r>
            <a:r>
              <a:rPr lang="en-US" altLang="ko-KR" sz="2400" baseline="30000" dirty="0"/>
              <a:t>- desired </a:t>
            </a:r>
            <a:r>
              <a:rPr lang="en-US" altLang="ko-KR" sz="2400" dirty="0"/>
              <a:t>- HCO</a:t>
            </a:r>
            <a:r>
              <a:rPr lang="en-US" altLang="ko-KR" sz="2400" baseline="-25000" dirty="0"/>
              <a:t>3</a:t>
            </a:r>
            <a:r>
              <a:rPr lang="en-US" altLang="ko-KR" sz="2400" baseline="30000" dirty="0"/>
              <a:t>-measured </a:t>
            </a:r>
            <a:r>
              <a:rPr lang="en-US" altLang="ko-KR" sz="2400" dirty="0" smtClean="0"/>
              <a:t>)</a:t>
            </a:r>
          </a:p>
          <a:p>
            <a:pPr fontAlgn="base">
              <a:buNone/>
            </a:pPr>
            <a:r>
              <a:rPr lang="en-US" altLang="ko-KR" sz="2400" dirty="0" smtClean="0"/>
              <a:t> </a:t>
            </a:r>
            <a:r>
              <a:rPr lang="ko-KR" altLang="en-US" sz="2400" dirty="0"/>
              <a:t>계산된 총 </a:t>
            </a:r>
            <a:r>
              <a:rPr lang="en-US" altLang="ko-KR" sz="2400" dirty="0" err="1"/>
              <a:t>mEq</a:t>
            </a:r>
            <a:r>
              <a:rPr lang="ko-KR" altLang="en-US" sz="2400" dirty="0"/>
              <a:t>의 </a:t>
            </a:r>
            <a:r>
              <a:rPr lang="en-US" altLang="ko-KR" sz="2400" dirty="0"/>
              <a:t>50%</a:t>
            </a:r>
            <a:r>
              <a:rPr lang="ko-KR" altLang="en-US" sz="2400" dirty="0"/>
              <a:t>를 첫 </a:t>
            </a:r>
            <a:r>
              <a:rPr lang="en-US" altLang="ko-KR" sz="2400" dirty="0"/>
              <a:t>12</a:t>
            </a:r>
            <a:r>
              <a:rPr lang="ko-KR" altLang="en-US" sz="2400" dirty="0" err="1"/>
              <a:t>시간내</a:t>
            </a:r>
            <a:r>
              <a:rPr lang="ko-KR" altLang="en-US" sz="2400" dirty="0"/>
              <a:t> </a:t>
            </a:r>
            <a:r>
              <a:rPr lang="en-US" altLang="ko-KR" sz="2400" dirty="0" smtClean="0"/>
              <a:t>5D</a:t>
            </a:r>
            <a:r>
              <a:rPr lang="ko-KR" altLang="en-US" sz="2400" dirty="0" smtClean="0"/>
              <a:t>에 </a:t>
            </a:r>
            <a:r>
              <a:rPr lang="en-US" altLang="ko-KR" sz="2400" dirty="0" smtClean="0"/>
              <a:t>mix (volume overload</a:t>
            </a:r>
            <a:r>
              <a:rPr lang="ko-KR" altLang="en-US" sz="2400" dirty="0" smtClean="0"/>
              <a:t>를 줄일 수 있다</a:t>
            </a:r>
            <a:r>
              <a:rPr lang="en-US" altLang="ko-KR" sz="2400" dirty="0" smtClean="0"/>
              <a:t>)</a:t>
            </a:r>
          </a:p>
          <a:p>
            <a:pPr fontAlgn="base">
              <a:buNone/>
            </a:pPr>
            <a:r>
              <a:rPr lang="ko-KR" altLang="en-US" sz="2400" dirty="0" smtClean="0"/>
              <a:t>예</a:t>
            </a:r>
            <a:r>
              <a:rPr lang="en-US" altLang="ko-KR" sz="2400" dirty="0" smtClean="0"/>
              <a:t>) NaHCO3 50-100mEq, 5DW100ml</a:t>
            </a:r>
            <a:r>
              <a:rPr lang="ko-KR" altLang="en-US" sz="2400" dirty="0" smtClean="0"/>
              <a:t>를 </a:t>
            </a:r>
            <a:r>
              <a:rPr lang="en-US" altLang="ko-KR" sz="2400" dirty="0" smtClean="0"/>
              <a:t>iv infusion over 4~8 hr.</a:t>
            </a:r>
          </a:p>
          <a:p>
            <a:pPr fontAlgn="base">
              <a:buNone/>
            </a:pPr>
            <a:endParaRPr lang="en-US" altLang="ko-KR" sz="2400" dirty="0" smtClean="0"/>
          </a:p>
          <a:p>
            <a:pPr fontAlgn="base">
              <a:buNone/>
            </a:pPr>
            <a:r>
              <a:rPr lang="en-US" altLang="ko-KR" sz="2400" dirty="0" smtClean="0"/>
              <a:t>DKA</a:t>
            </a:r>
            <a:r>
              <a:rPr lang="ko-KR" altLang="en-US" sz="2400" dirty="0" smtClean="0"/>
              <a:t>나 </a:t>
            </a:r>
            <a:r>
              <a:rPr lang="en-US" altLang="ko-KR" sz="2400" dirty="0" smtClean="0"/>
              <a:t>Lactic acidosis</a:t>
            </a:r>
            <a:r>
              <a:rPr lang="ko-KR" altLang="en-US" sz="2400" dirty="0" smtClean="0"/>
              <a:t>에서는 알칼리 투여의 </a:t>
            </a:r>
            <a:r>
              <a:rPr lang="en-US" altLang="ko-KR" sz="2400" dirty="0" smtClean="0"/>
              <a:t>benefit</a:t>
            </a:r>
            <a:r>
              <a:rPr lang="ko-KR" altLang="en-US" sz="2400" dirty="0" smtClean="0"/>
              <a:t>이 분명하지 않다</a:t>
            </a:r>
            <a:r>
              <a:rPr lang="en-US" altLang="ko-KR" sz="2400" dirty="0" smtClean="0"/>
              <a:t>. Lactic acidosis</a:t>
            </a:r>
            <a:r>
              <a:rPr lang="ko-KR" altLang="en-US" sz="2400" dirty="0" smtClean="0"/>
              <a:t>에서 </a:t>
            </a:r>
            <a:r>
              <a:rPr lang="en-US" altLang="ko-KR" sz="2400" dirty="0" smtClean="0"/>
              <a:t>bicarbonate </a:t>
            </a:r>
            <a:r>
              <a:rPr lang="ko-KR" altLang="en-US" sz="2400" dirty="0" smtClean="0"/>
              <a:t>의 치료는 </a:t>
            </a:r>
            <a:r>
              <a:rPr lang="en-US" altLang="ko-KR" sz="2400" dirty="0" smtClean="0"/>
              <a:t>acute severe </a:t>
            </a:r>
            <a:r>
              <a:rPr lang="en-US" altLang="ko-KR" sz="2400" dirty="0" err="1" smtClean="0"/>
              <a:t>acidemia</a:t>
            </a:r>
            <a:r>
              <a:rPr lang="en-US" altLang="ko-KR" sz="2400" dirty="0" smtClean="0"/>
              <a:t> PH&lt;7.1~7.15 </a:t>
            </a:r>
            <a:r>
              <a:rPr lang="ko-KR" altLang="en-US" sz="2400" dirty="0" err="1" smtClean="0"/>
              <a:t>일때</a:t>
            </a:r>
            <a:r>
              <a:rPr lang="ko-KR" altLang="en-US" sz="2400" dirty="0" smtClean="0"/>
              <a:t> 기저질환이 치료될 때까지 일시적으로 </a:t>
            </a:r>
            <a:r>
              <a:rPr lang="ko-KR" altLang="en-US" sz="2400" dirty="0" err="1" smtClean="0"/>
              <a:t>적응증이</a:t>
            </a:r>
            <a:r>
              <a:rPr lang="ko-KR" altLang="en-US" sz="2400" dirty="0" smtClean="0"/>
              <a:t> 될 수 있다</a:t>
            </a:r>
            <a:r>
              <a:rPr lang="en-US" altLang="ko-KR" sz="2400" dirty="0" smtClean="0"/>
              <a:t>.</a:t>
            </a:r>
            <a:endParaRPr lang="en-US" altLang="ko-KR" sz="2400" dirty="0"/>
          </a:p>
          <a:p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Bicarbonate</a:t>
            </a:r>
            <a:r>
              <a:rPr lang="ko-KR" altLang="en-US" dirty="0" err="1" smtClean="0"/>
              <a:t>치료시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주의할점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800" dirty="0" smtClean="0"/>
              <a:t>1) Volume overload</a:t>
            </a:r>
          </a:p>
          <a:p>
            <a:pPr fontAlgn="base">
              <a:buNone/>
            </a:pPr>
            <a:r>
              <a:rPr lang="en-US" altLang="ko-KR" sz="2800" dirty="0" smtClean="0"/>
              <a:t>(sodium </a:t>
            </a:r>
            <a:r>
              <a:rPr lang="en-US" altLang="ko-KR" sz="2800" dirty="0" err="1" smtClean="0"/>
              <a:t>bacarbonate</a:t>
            </a:r>
            <a:r>
              <a:rPr lang="en-US" altLang="ko-KR" sz="2800" dirty="0" smtClean="0"/>
              <a:t> 1A</a:t>
            </a:r>
            <a:r>
              <a:rPr lang="ko-KR" altLang="en-US" sz="2800" dirty="0" smtClean="0"/>
              <a:t>은 </a:t>
            </a:r>
            <a:r>
              <a:rPr lang="en-US" altLang="ko-KR" sz="2800" dirty="0" smtClean="0"/>
              <a:t>Na20meq,HCO3 20meq</a:t>
            </a:r>
            <a:r>
              <a:rPr lang="ko-KR" altLang="en-US" sz="2800" dirty="0" smtClean="0"/>
              <a:t>다</a:t>
            </a:r>
            <a:r>
              <a:rPr lang="en-US" altLang="ko-KR" sz="2800" dirty="0" smtClean="0"/>
              <a:t>) -&gt; NS</a:t>
            </a:r>
            <a:r>
              <a:rPr lang="ko-KR" altLang="en-US" sz="2800" dirty="0" smtClean="0"/>
              <a:t>에 </a:t>
            </a:r>
            <a:r>
              <a:rPr lang="en-US" altLang="ko-KR" sz="2800" dirty="0" smtClean="0"/>
              <a:t>mix </a:t>
            </a:r>
            <a:r>
              <a:rPr lang="ko-KR" altLang="en-US" sz="2800" dirty="0" smtClean="0"/>
              <a:t>하지 않는다</a:t>
            </a:r>
            <a:r>
              <a:rPr lang="en-US" altLang="ko-KR" sz="2800" dirty="0" smtClean="0"/>
              <a:t>!</a:t>
            </a:r>
          </a:p>
          <a:p>
            <a:pPr fontAlgn="base">
              <a:buNone/>
            </a:pPr>
            <a:r>
              <a:rPr lang="en-US" altLang="ko-KR" sz="2800" dirty="0" smtClean="0"/>
              <a:t>2)</a:t>
            </a:r>
            <a:r>
              <a:rPr lang="en-US" altLang="ko-KR" sz="2800" dirty="0" err="1" smtClean="0"/>
              <a:t>Postrecovery</a:t>
            </a:r>
            <a:r>
              <a:rPr lang="en-US" altLang="ko-KR" sz="2800" dirty="0" smtClean="0"/>
              <a:t> metabolic alkalosis</a:t>
            </a:r>
          </a:p>
          <a:p>
            <a:pPr fontAlgn="base">
              <a:buNone/>
            </a:pPr>
            <a:r>
              <a:rPr lang="en-US" altLang="ko-KR" sz="2800" dirty="0" smtClean="0"/>
              <a:t>3)</a:t>
            </a:r>
            <a:r>
              <a:rPr lang="en-US" altLang="ko-KR" sz="2800" dirty="0" err="1" smtClean="0"/>
              <a:t>hypernatremia</a:t>
            </a:r>
            <a:endParaRPr lang="en-US" altLang="ko-KR" sz="2800" dirty="0" smtClean="0"/>
          </a:p>
          <a:p>
            <a:pPr fontAlgn="base">
              <a:buNone/>
            </a:pPr>
            <a:r>
              <a:rPr lang="en-US" altLang="ko-KR" sz="2800" dirty="0" smtClean="0"/>
              <a:t>4)</a:t>
            </a:r>
            <a:r>
              <a:rPr lang="en-US" altLang="ko-KR" sz="2800" dirty="0" err="1" smtClean="0"/>
              <a:t>hypocalcemia</a:t>
            </a:r>
            <a:r>
              <a:rPr lang="en-US" altLang="ko-KR" sz="2800" dirty="0" smtClean="0"/>
              <a:t> -&gt; cardiac contractility </a:t>
            </a:r>
            <a:r>
              <a:rPr lang="ko-KR" altLang="en-US" sz="2800" dirty="0" smtClean="0"/>
              <a:t>저하의 위험이 있어 </a:t>
            </a:r>
            <a:r>
              <a:rPr lang="en-US" altLang="ko-KR" sz="2800" dirty="0" err="1" smtClean="0"/>
              <a:t>iCa</a:t>
            </a:r>
            <a:r>
              <a:rPr lang="en-US" altLang="ko-KR" sz="2800" dirty="0" smtClean="0"/>
              <a:t> check </a:t>
            </a:r>
            <a:r>
              <a:rPr lang="ko-KR" altLang="en-US" sz="2800" dirty="0" smtClean="0"/>
              <a:t>필요함</a:t>
            </a:r>
            <a:r>
              <a:rPr lang="en-US" altLang="ko-KR" sz="2800" dirty="0" smtClean="0"/>
              <a:t>.</a:t>
            </a:r>
          </a:p>
          <a:p>
            <a:pPr fontAlgn="base">
              <a:buNone/>
            </a:pPr>
            <a:endParaRPr lang="en-US" altLang="ko-KR" sz="2800" dirty="0" smtClean="0"/>
          </a:p>
          <a:p>
            <a:pPr>
              <a:buNone/>
            </a:pP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800" dirty="0" smtClean="0"/>
              <a:t>▷ESRD </a:t>
            </a:r>
            <a:r>
              <a:rPr lang="ko-KR" altLang="en-US" sz="2800" dirty="0" smtClean="0"/>
              <a:t>에서의 </a:t>
            </a:r>
            <a:r>
              <a:rPr lang="en-US" altLang="ko-KR" sz="2800" dirty="0" smtClean="0"/>
              <a:t>acidosis </a:t>
            </a:r>
            <a:r>
              <a:rPr lang="en-US" altLang="ko-KR" sz="2800" dirty="0" err="1" smtClean="0"/>
              <a:t>Tx</a:t>
            </a:r>
            <a:r>
              <a:rPr lang="en-US" altLang="ko-KR" sz="2800" dirty="0" smtClean="0"/>
              <a:t>.</a:t>
            </a:r>
          </a:p>
          <a:p>
            <a:pPr fontAlgn="base"/>
            <a:r>
              <a:rPr lang="ko-KR" altLang="en-US" sz="2800" dirty="0" smtClean="0"/>
              <a:t>목표 </a:t>
            </a:r>
            <a:r>
              <a:rPr lang="en-US" altLang="ko-KR" sz="2800" dirty="0" smtClean="0"/>
              <a:t>: [HCO</a:t>
            </a:r>
            <a:r>
              <a:rPr lang="en-US" altLang="ko-KR" sz="2800" baseline="-25000" dirty="0" smtClean="0"/>
              <a:t>3</a:t>
            </a:r>
            <a:r>
              <a:rPr lang="en-US" altLang="ko-KR" sz="2800" baseline="30000" dirty="0" smtClean="0"/>
              <a:t>-</a:t>
            </a:r>
            <a:r>
              <a:rPr lang="en-US" altLang="ko-KR" sz="2800" dirty="0" smtClean="0"/>
              <a:t>] = 22 </a:t>
            </a:r>
            <a:r>
              <a:rPr lang="en-US" altLang="ko-KR" sz="2800" dirty="0" err="1" smtClean="0"/>
              <a:t>mEq</a:t>
            </a:r>
            <a:r>
              <a:rPr lang="en-US" altLang="ko-KR" sz="2800" dirty="0" smtClean="0"/>
              <a:t>/L(20~24)</a:t>
            </a:r>
          </a:p>
          <a:p>
            <a:pPr fontAlgn="base"/>
            <a:r>
              <a:rPr lang="en-US" altLang="ko-KR" sz="2800" dirty="0" smtClean="0"/>
              <a:t>Daily dose of 1.0~1.5 </a:t>
            </a:r>
            <a:r>
              <a:rPr lang="en-US" altLang="ko-KR" sz="2800" dirty="0" err="1" smtClean="0"/>
              <a:t>mEq</a:t>
            </a:r>
            <a:r>
              <a:rPr lang="en-US" altLang="ko-KR" sz="2800" dirty="0" smtClean="0"/>
              <a:t>/kg/day</a:t>
            </a:r>
          </a:p>
          <a:p>
            <a:r>
              <a:rPr lang="ko-KR" altLang="en-US" sz="2800" dirty="0" smtClean="0"/>
              <a:t>경구약제가 있다</a:t>
            </a:r>
            <a:r>
              <a:rPr lang="en-US" altLang="ko-KR" sz="2800" dirty="0" smtClean="0"/>
              <a:t>. 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처방해보지 않은 약이나 수액을 </a:t>
            </a:r>
            <a:r>
              <a:rPr lang="ko-KR" altLang="en-US" dirty="0" err="1" smtClean="0"/>
              <a:t>처방할때는</a:t>
            </a:r>
            <a:r>
              <a:rPr lang="ko-KR" altLang="en-US" dirty="0" smtClean="0"/>
              <a:t> 꼭 책이나 </a:t>
            </a:r>
            <a:r>
              <a:rPr lang="en-US" altLang="ko-KR" dirty="0" err="1" smtClean="0"/>
              <a:t>Uptodate</a:t>
            </a:r>
            <a:r>
              <a:rPr lang="en-US" altLang="ko-KR" dirty="0" smtClean="0"/>
              <a:t> </a:t>
            </a:r>
            <a:r>
              <a:rPr lang="ko-KR" altLang="en-US" dirty="0" smtClean="0"/>
              <a:t>를 찾아보고 처방하자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Hyponatremia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환자를 </a:t>
            </a:r>
            <a:r>
              <a:rPr lang="ko-KR" altLang="en-US" dirty="0" err="1" smtClean="0"/>
              <a:t>만났을때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endParaRPr lang="en-US" altLang="ko-KR" sz="2800" dirty="0" smtClean="0"/>
          </a:p>
          <a:p>
            <a:r>
              <a:rPr lang="ko-KR" altLang="en-US" sz="2800" dirty="0" smtClean="0"/>
              <a:t>정말</a:t>
            </a:r>
            <a:r>
              <a:rPr lang="en-US" altLang="ko-KR" sz="2800" dirty="0"/>
              <a:t> </a:t>
            </a:r>
            <a:r>
              <a:rPr lang="en-US" altLang="ko-KR" sz="2800" dirty="0" err="1" smtClean="0"/>
              <a:t>Hyponatremia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인가 </a:t>
            </a:r>
            <a:r>
              <a:rPr lang="en-US" altLang="ko-KR" sz="2800" dirty="0" smtClean="0"/>
              <a:t>?</a:t>
            </a:r>
          </a:p>
          <a:p>
            <a:pPr algn="r">
              <a:buNone/>
            </a:pPr>
            <a:r>
              <a:rPr lang="en-US" altLang="ko-KR" sz="2800" dirty="0" smtClean="0"/>
              <a:t> </a:t>
            </a:r>
            <a:r>
              <a:rPr lang="en-US" altLang="ko-KR" sz="2000" u="sng" dirty="0" smtClean="0">
                <a:solidFill>
                  <a:srgbClr val="FF0000"/>
                </a:solidFill>
              </a:rPr>
              <a:t>Glucose, serum OSM</a:t>
            </a:r>
            <a:endParaRPr lang="en-US" altLang="ko-KR" sz="2800" u="sng" dirty="0" smtClean="0">
              <a:solidFill>
                <a:srgbClr val="FF0000"/>
              </a:solidFill>
            </a:endParaRPr>
          </a:p>
          <a:p>
            <a:r>
              <a:rPr lang="en-US" altLang="ko-KR" sz="2800" dirty="0" smtClean="0"/>
              <a:t>Corrected Na?        </a:t>
            </a:r>
          </a:p>
          <a:p>
            <a:endParaRPr lang="en-US" altLang="ko-KR" sz="2800" dirty="0"/>
          </a:p>
          <a:p>
            <a:pPr>
              <a:buNone/>
            </a:pPr>
            <a:r>
              <a:rPr lang="en-US" altLang="ko-KR" sz="2800" dirty="0" smtClean="0"/>
              <a:t>       </a:t>
            </a:r>
            <a:endParaRPr lang="en-US" altLang="ko-KR" sz="2800" dirty="0"/>
          </a:p>
          <a:p>
            <a:endParaRPr lang="en-US" altLang="ko-KR" sz="2800" dirty="0" smtClean="0"/>
          </a:p>
          <a:p>
            <a:r>
              <a:rPr lang="en-US" altLang="ko-KR" sz="2800" dirty="0" smtClean="0">
                <a:hlinkClick r:id="rId2"/>
              </a:rPr>
              <a:t>http://www.medcalc.com/correctna.htm</a:t>
            </a:r>
            <a:endParaRPr lang="en-US" altLang="ko-KR" sz="2800" dirty="0" smtClean="0"/>
          </a:p>
          <a:p>
            <a:pPr algn="r">
              <a:buNone/>
            </a:pPr>
            <a:r>
              <a:rPr lang="en-US" altLang="ko-KR" sz="2000" dirty="0" smtClean="0"/>
              <a:t> ex)  serum </a:t>
            </a:r>
            <a:r>
              <a:rPr lang="en-US" altLang="ko-KR" sz="2000" dirty="0" err="1" smtClean="0"/>
              <a:t>glu</a:t>
            </a:r>
            <a:r>
              <a:rPr lang="en-US" altLang="ko-KR" sz="2000" dirty="0" smtClean="0"/>
              <a:t> 800,  Na 130-&gt;</a:t>
            </a:r>
            <a:r>
              <a:rPr lang="en-US" altLang="ko-KR" sz="2000" dirty="0" err="1" smtClean="0"/>
              <a:t>corrNa</a:t>
            </a:r>
            <a:r>
              <a:rPr lang="en-US" altLang="ko-KR" sz="2000" dirty="0" smtClean="0"/>
              <a:t> 137</a:t>
            </a:r>
            <a:endParaRPr lang="ko-KR" altLang="en-US" sz="2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361" y="3571876"/>
            <a:ext cx="8541639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3600" dirty="0" err="1" smtClean="0"/>
              <a:t>hyponatremia</a:t>
            </a:r>
            <a:r>
              <a:rPr lang="en-US" altLang="ko-KR" sz="3600" dirty="0" smtClean="0"/>
              <a:t> </a:t>
            </a:r>
            <a:r>
              <a:rPr lang="ko-KR" altLang="en-US" sz="3600" dirty="0" smtClean="0"/>
              <a:t>가 맞다</a:t>
            </a:r>
            <a:r>
              <a:rPr lang="en-US" altLang="ko-KR" sz="3600" dirty="0" smtClean="0"/>
              <a:t>.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Volume status</a:t>
            </a:r>
            <a:r>
              <a:rPr lang="ko-KR" altLang="en-US" sz="2800" dirty="0" smtClean="0"/>
              <a:t>는</a:t>
            </a:r>
            <a:r>
              <a:rPr lang="en-US" altLang="ko-KR" sz="2800" dirty="0" smtClean="0"/>
              <a:t>?</a:t>
            </a:r>
          </a:p>
          <a:p>
            <a:r>
              <a:rPr lang="en-US" altLang="ko-KR" sz="2800" dirty="0" err="1" smtClean="0"/>
              <a:t>Hypervolemic</a:t>
            </a:r>
            <a:r>
              <a:rPr lang="en-US" altLang="ko-KR" sz="2800" dirty="0" smtClean="0"/>
              <a:t>? </a:t>
            </a:r>
            <a:r>
              <a:rPr lang="en-US" altLang="ko-KR" sz="2800" dirty="0" err="1" smtClean="0"/>
              <a:t>Hypovolemic?euvolemic</a:t>
            </a:r>
            <a:r>
              <a:rPr lang="en-US" altLang="ko-KR" sz="2800" dirty="0" smtClean="0"/>
              <a:t>?</a:t>
            </a:r>
          </a:p>
          <a:p>
            <a:endParaRPr lang="en-US" altLang="ko-KR" sz="2800" dirty="0" smtClean="0"/>
          </a:p>
          <a:p>
            <a:r>
              <a:rPr lang="en-US" altLang="ko-KR" sz="2800" dirty="0" smtClean="0"/>
              <a:t>1. P/E</a:t>
            </a:r>
          </a:p>
          <a:p>
            <a:r>
              <a:rPr lang="en-US" altLang="ko-KR" sz="2800" dirty="0" smtClean="0"/>
              <a:t>2. BUN/Cr, Urine OSM, Cr, Na, </a:t>
            </a:r>
          </a:p>
          <a:p>
            <a:r>
              <a:rPr lang="en-US" altLang="ko-KR" sz="2800" dirty="0"/>
              <a:t> </a:t>
            </a:r>
            <a:r>
              <a:rPr lang="en-US" altLang="ko-KR" sz="2800" dirty="0" smtClean="0"/>
              <a:t>  </a:t>
            </a:r>
            <a:r>
              <a:rPr lang="en-US" altLang="ko-KR" sz="2800" dirty="0" err="1" smtClean="0"/>
              <a:t>FENa</a:t>
            </a:r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체액량의</a:t>
            </a:r>
            <a:r>
              <a:rPr lang="ko-KR" altLang="en-US" dirty="0" smtClean="0"/>
              <a:t> 평가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400" dirty="0" smtClean="0"/>
              <a:t>체액과다</a:t>
            </a:r>
            <a:endParaRPr lang="en-US" altLang="ko-KR" sz="2400" dirty="0" smtClean="0"/>
          </a:p>
          <a:p>
            <a:r>
              <a:rPr lang="ko-KR" altLang="en-US" sz="2400" dirty="0" smtClean="0"/>
              <a:t>운동시 호흡곤란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발작성 야간 호흡곤란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부종</a:t>
            </a:r>
            <a:r>
              <a:rPr lang="en-US" altLang="ko-KR" sz="2400" dirty="0" smtClean="0"/>
              <a:t>. </a:t>
            </a:r>
            <a:r>
              <a:rPr lang="ko-KR" altLang="en-US" sz="2400" dirty="0" err="1" smtClean="0"/>
              <a:t>좌위호흡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orthopnea</a:t>
            </a:r>
            <a:r>
              <a:rPr lang="en-US" altLang="ko-KR" sz="2400" dirty="0" smtClean="0"/>
              <a:t>)</a:t>
            </a: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말초부종</a:t>
            </a:r>
            <a:r>
              <a:rPr lang="en-US" altLang="ko-KR" sz="2400" dirty="0" smtClean="0"/>
              <a:t>. </a:t>
            </a:r>
            <a:r>
              <a:rPr lang="ko-KR" altLang="en-US" sz="2400" dirty="0" err="1" smtClean="0"/>
              <a:t>경정맥확대</a:t>
            </a:r>
            <a:r>
              <a:rPr lang="en-US" altLang="ko-KR" sz="2400" dirty="0" smtClean="0"/>
              <a:t>.</a:t>
            </a:r>
          </a:p>
          <a:p>
            <a:endParaRPr lang="en-US" altLang="ko-KR" sz="1100" dirty="0"/>
          </a:p>
          <a:p>
            <a:pPr>
              <a:buNone/>
            </a:pPr>
            <a:r>
              <a:rPr lang="ko-KR" altLang="en-US" sz="2400" dirty="0" err="1" smtClean="0"/>
              <a:t>체액량감소</a:t>
            </a:r>
            <a:endParaRPr lang="en-US" altLang="ko-KR" sz="2400" dirty="0" smtClean="0"/>
          </a:p>
          <a:p>
            <a:r>
              <a:rPr lang="ko-KR" altLang="en-US" sz="2400" dirty="0" err="1" smtClean="0">
                <a:solidFill>
                  <a:srgbClr val="0070C0"/>
                </a:solidFill>
              </a:rPr>
              <a:t>설건조증</a:t>
            </a:r>
            <a:r>
              <a:rPr lang="en-US" altLang="ko-KR" sz="2400" dirty="0" smtClean="0">
                <a:solidFill>
                  <a:srgbClr val="0070C0"/>
                </a:solidFill>
              </a:rPr>
              <a:t>, </a:t>
            </a:r>
            <a:r>
              <a:rPr lang="ko-KR" altLang="en-US" sz="2400" dirty="0" smtClean="0"/>
              <a:t>세로 </a:t>
            </a:r>
            <a:r>
              <a:rPr lang="ko-KR" altLang="en-US" sz="2400" dirty="0" err="1" smtClean="0"/>
              <a:t>균열혀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구강점막 건조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상체 </a:t>
            </a:r>
            <a:r>
              <a:rPr lang="ko-KR" altLang="en-US" sz="2400" dirty="0" err="1" smtClean="0"/>
              <a:t>근위약감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혼동</a:t>
            </a:r>
            <a:r>
              <a:rPr lang="en-US" altLang="ko-KR" sz="2400" dirty="0" smtClean="0"/>
              <a:t>(confusion), </a:t>
            </a:r>
            <a:r>
              <a:rPr lang="ko-KR" altLang="en-US" sz="2400" dirty="0" smtClean="0"/>
              <a:t>언어장애</a:t>
            </a:r>
            <a:r>
              <a:rPr lang="en-US" altLang="ko-KR" sz="2400" dirty="0" smtClean="0"/>
              <a:t>(speech difficulty), </a:t>
            </a:r>
            <a:r>
              <a:rPr lang="ko-KR" altLang="en-US" sz="2400" dirty="0" err="1" smtClean="0"/>
              <a:t>눈주위</a:t>
            </a:r>
            <a:r>
              <a:rPr lang="ko-KR" altLang="en-US" sz="2400" dirty="0" smtClean="0"/>
              <a:t> 함몰</a:t>
            </a:r>
            <a:r>
              <a:rPr lang="en-US" altLang="ko-KR" sz="2400" dirty="0" smtClean="0"/>
              <a:t>(sunken eyes)</a:t>
            </a:r>
          </a:p>
          <a:p>
            <a:r>
              <a:rPr lang="ko-KR" altLang="en-US" sz="2400" dirty="0" err="1" smtClean="0">
                <a:solidFill>
                  <a:srgbClr val="0070C0"/>
                </a:solidFill>
              </a:rPr>
              <a:t>액와부건조</a:t>
            </a:r>
            <a:r>
              <a:rPr lang="en-US" altLang="ko-KR" sz="2400" dirty="0" smtClean="0"/>
              <a:t>,</a:t>
            </a:r>
            <a:endParaRPr lang="ko-KR" altLang="en-US" sz="2400" dirty="0"/>
          </a:p>
        </p:txBody>
      </p:sp>
      <p:sp>
        <p:nvSpPr>
          <p:cNvPr id="4" name="직사각형 3"/>
          <p:cNvSpPr/>
          <p:nvPr/>
        </p:nvSpPr>
        <p:spPr>
          <a:xfrm>
            <a:off x="864822" y="592933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dirty="0" smtClean="0"/>
              <a:t>병력 및 신체검진으로 </a:t>
            </a:r>
            <a:r>
              <a:rPr lang="ko-KR" altLang="en-US" dirty="0" err="1" smtClean="0"/>
              <a:t>체액량</a:t>
            </a:r>
            <a:r>
              <a:rPr lang="ko-KR" altLang="en-US" dirty="0" smtClean="0"/>
              <a:t> 과다를 진단할 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정확도와 신뢰도를 평가한 메타분석 연구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-99392"/>
            <a:ext cx="53356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직사각형 8"/>
          <p:cNvSpPr/>
          <p:nvPr/>
        </p:nvSpPr>
        <p:spPr>
          <a:xfrm>
            <a:off x="5220072" y="881336"/>
            <a:ext cx="1224136" cy="432048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3347864" y="2537520"/>
            <a:ext cx="1224136" cy="432048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475656" y="3429000"/>
            <a:ext cx="1512168" cy="1512168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059832" y="4005064"/>
            <a:ext cx="1944216" cy="86409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algn="l"/>
            <a:r>
              <a:rPr lang="ko-KR" altLang="en-US" dirty="0" smtClean="0"/>
              <a:t> </a:t>
            </a:r>
            <a:r>
              <a:rPr lang="en-US" altLang="ko-KR" dirty="0" smtClean="0"/>
              <a:t>order </a:t>
            </a:r>
            <a:r>
              <a:rPr lang="ko-KR" altLang="en-US" dirty="0" smtClean="0"/>
              <a:t>내기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altLang="ko-KR" sz="2000" dirty="0" smtClean="0"/>
              <a:t>1) Serum </a:t>
            </a:r>
            <a:r>
              <a:rPr lang="en-US" altLang="ko-KR" sz="2000" dirty="0" err="1" smtClean="0"/>
              <a:t>osm</a:t>
            </a:r>
            <a:r>
              <a:rPr lang="en-US" altLang="ko-KR" sz="2000" dirty="0" smtClean="0"/>
              <a:t>, glucose, sodium, potassium, Bun/Cr,  </a:t>
            </a:r>
          </a:p>
          <a:p>
            <a:pPr fontAlgn="base">
              <a:buNone/>
            </a:pPr>
            <a:r>
              <a:rPr lang="en-US" altLang="ko-KR" sz="2000" dirty="0" smtClean="0"/>
              <a:t>    Spot Urine </a:t>
            </a:r>
            <a:r>
              <a:rPr lang="en-US" altLang="ko-KR" sz="2000" dirty="0" err="1" smtClean="0"/>
              <a:t>osm</a:t>
            </a:r>
            <a:r>
              <a:rPr lang="en-US" altLang="ko-KR" sz="2000" dirty="0" smtClean="0"/>
              <a:t>, sodium, cr.  </a:t>
            </a:r>
          </a:p>
          <a:p>
            <a:pPr fontAlgn="base">
              <a:buNone/>
            </a:pPr>
            <a:r>
              <a:rPr lang="en-US" altLang="ko-KR" sz="2000" dirty="0" smtClean="0"/>
              <a:t> </a:t>
            </a:r>
          </a:p>
          <a:p>
            <a:pPr fontAlgn="base">
              <a:buNone/>
            </a:pPr>
            <a:r>
              <a:rPr lang="en-US" altLang="ko-KR" sz="1800" dirty="0" smtClean="0"/>
              <a:t>(</a:t>
            </a:r>
            <a:r>
              <a:rPr lang="ko-KR" altLang="en-US" sz="1800" dirty="0" smtClean="0"/>
              <a:t>해석유의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이뇨제 </a:t>
            </a:r>
            <a:r>
              <a:rPr lang="ko-KR" altLang="en-US" sz="1800" dirty="0" err="1" smtClean="0"/>
              <a:t>복용중이라면</a:t>
            </a:r>
            <a:r>
              <a:rPr lang="ko-KR" altLang="en-US" sz="1800" dirty="0" smtClean="0"/>
              <a:t> </a:t>
            </a:r>
            <a:r>
              <a:rPr lang="en-US" altLang="ko-KR" sz="1800" dirty="0" err="1" smtClean="0"/>
              <a:t>hypovolemic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이지만 </a:t>
            </a:r>
            <a:r>
              <a:rPr lang="en-US" altLang="ko-KR" sz="1800" dirty="0" err="1" smtClean="0"/>
              <a:t>Una</a:t>
            </a:r>
            <a:r>
              <a:rPr lang="ko-KR" altLang="en-US" sz="1800" dirty="0" smtClean="0"/>
              <a:t>는 </a:t>
            </a:r>
            <a:r>
              <a:rPr lang="en-US" altLang="ko-KR" sz="1800" dirty="0" smtClean="0"/>
              <a:t>20</a:t>
            </a:r>
            <a:r>
              <a:rPr lang="ko-KR" altLang="en-US" sz="1800" dirty="0" smtClean="0"/>
              <a:t>이상이다</a:t>
            </a:r>
            <a:r>
              <a:rPr lang="en-US" altLang="ko-KR" sz="1800" dirty="0" smtClean="0"/>
              <a:t>)  </a:t>
            </a:r>
          </a:p>
          <a:p>
            <a:pPr fontAlgn="base">
              <a:buNone/>
            </a:pPr>
            <a:r>
              <a:rPr lang="en-US" altLang="ko-KR" sz="2000" dirty="0" smtClean="0"/>
              <a:t> </a:t>
            </a:r>
            <a:endParaRPr lang="en-US" altLang="ko-KR" sz="2000" dirty="0"/>
          </a:p>
          <a:p>
            <a:pPr fontAlgn="base">
              <a:buNone/>
            </a:pPr>
            <a:r>
              <a:rPr lang="en-US" altLang="ko-KR" sz="2000" dirty="0" smtClean="0"/>
              <a:t>2) </a:t>
            </a:r>
            <a:r>
              <a:rPr lang="en-US" altLang="ko-KR" sz="2000" dirty="0" err="1" smtClean="0"/>
              <a:t>Euvolemic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한 것 같다</a:t>
            </a:r>
            <a:r>
              <a:rPr lang="en-US" altLang="ko-KR" sz="2000" dirty="0" smtClean="0"/>
              <a:t>. (</a:t>
            </a:r>
            <a:r>
              <a:rPr lang="ko-KR" altLang="en-US" sz="2000" dirty="0" smtClean="0"/>
              <a:t>특별히 </a:t>
            </a:r>
            <a:r>
              <a:rPr lang="en-US" altLang="ko-KR" sz="2000" dirty="0" smtClean="0"/>
              <a:t>hypo</a:t>
            </a:r>
            <a:r>
              <a:rPr lang="ko-KR" altLang="en-US" sz="2000" dirty="0" smtClean="0"/>
              <a:t>나 </a:t>
            </a:r>
            <a:r>
              <a:rPr lang="en-US" altLang="ko-KR" sz="2000" dirty="0" smtClean="0"/>
              <a:t>hyper</a:t>
            </a:r>
            <a:r>
              <a:rPr lang="ko-KR" altLang="en-US" sz="2000" dirty="0" smtClean="0"/>
              <a:t>인지 잘 모르겠다</a:t>
            </a:r>
            <a:r>
              <a:rPr lang="en-US" altLang="ko-KR" sz="2000" dirty="0" smtClean="0"/>
              <a:t>) </a:t>
            </a:r>
          </a:p>
          <a:p>
            <a:pPr fontAlgn="base">
              <a:buNone/>
            </a:pPr>
            <a:r>
              <a:rPr lang="en-US" altLang="ko-KR" sz="2000" dirty="0" smtClean="0"/>
              <a:t>   =&gt; </a:t>
            </a:r>
            <a:r>
              <a:rPr lang="en-US" altLang="ko-KR" sz="2000" u="sng" dirty="0" smtClean="0"/>
              <a:t>TFT</a:t>
            </a:r>
            <a:r>
              <a:rPr lang="en-US" altLang="ko-KR" sz="2000" u="sng" dirty="0"/>
              <a:t>, </a:t>
            </a:r>
            <a:r>
              <a:rPr lang="en-US" altLang="ko-KR" sz="2000" u="sng" dirty="0" smtClean="0"/>
              <a:t> rapid </a:t>
            </a:r>
            <a:r>
              <a:rPr lang="en-US" altLang="ko-KR" sz="2000" u="sng" dirty="0"/>
              <a:t>ACTH </a:t>
            </a:r>
            <a:r>
              <a:rPr lang="en-US" altLang="ko-KR" sz="2000" u="sng" dirty="0" smtClean="0"/>
              <a:t>test</a:t>
            </a:r>
            <a:r>
              <a:rPr lang="ko-KR" altLang="en-US" sz="2000" u="sng" dirty="0" smtClean="0"/>
              <a:t> 시행한다</a:t>
            </a:r>
            <a:r>
              <a:rPr lang="en-US" altLang="ko-KR" sz="2000" u="sng" dirty="0" smtClean="0"/>
              <a:t>.</a:t>
            </a:r>
          </a:p>
          <a:p>
            <a:pPr fontAlgn="base"/>
            <a:r>
              <a:rPr lang="en-US" altLang="ko-KR" sz="2000" dirty="0" smtClean="0"/>
              <a:t>    </a:t>
            </a:r>
            <a:endParaRPr lang="en-US" altLang="ko-KR" sz="2000" dirty="0"/>
          </a:p>
          <a:p>
            <a:pPr fontAlgn="base">
              <a:buNone/>
            </a:pPr>
            <a:r>
              <a:rPr lang="en-US" altLang="ko-KR" sz="2000" dirty="0" smtClean="0"/>
              <a:t> 3) </a:t>
            </a:r>
            <a:r>
              <a:rPr lang="ko-KR" altLang="en-US" sz="2000" dirty="0" err="1" smtClean="0"/>
              <a:t>주도면밀한</a:t>
            </a:r>
            <a:r>
              <a:rPr lang="ko-KR" altLang="en-US" sz="2000" dirty="0" smtClean="0"/>
              <a:t> 병력 청취</a:t>
            </a:r>
            <a:r>
              <a:rPr lang="en-US" altLang="ko-KR" sz="2000" dirty="0" smtClean="0"/>
              <a:t>!</a:t>
            </a:r>
            <a:r>
              <a:rPr lang="ko-KR" altLang="en-US" sz="2000" dirty="0" smtClean="0"/>
              <a:t>가 중요하다</a:t>
            </a:r>
            <a:r>
              <a:rPr lang="en-US" altLang="ko-KR" sz="2000" dirty="0" smtClean="0"/>
              <a:t>.</a:t>
            </a:r>
          </a:p>
          <a:p>
            <a:pPr fontAlgn="base"/>
            <a:r>
              <a:rPr lang="en-US" altLang="ko-KR" sz="2000" dirty="0" err="1" smtClean="0"/>
              <a:t>Hypovolemic</a:t>
            </a:r>
            <a:r>
              <a:rPr lang="en-US" altLang="ko-KR" sz="2000" dirty="0" smtClean="0"/>
              <a:t> --</a:t>
            </a:r>
            <a:r>
              <a:rPr lang="en-US" altLang="ko-KR" sz="2000" dirty="0" smtClean="0">
                <a:sym typeface="Wingdings" pitchFamily="2" charset="2"/>
              </a:rPr>
              <a:t> </a:t>
            </a:r>
            <a:r>
              <a:rPr lang="en-US" altLang="ko-KR" sz="2000" dirty="0" smtClean="0"/>
              <a:t>drug </a:t>
            </a:r>
            <a:r>
              <a:rPr lang="en-US" altLang="ko-KR" sz="2000" dirty="0" err="1" smtClean="0"/>
              <a:t>Hx</a:t>
            </a:r>
            <a:r>
              <a:rPr lang="en-US" altLang="ko-KR" sz="2000" dirty="0" smtClean="0"/>
              <a:t> (</a:t>
            </a:r>
            <a:r>
              <a:rPr lang="ko-KR" altLang="en-US" sz="2000" dirty="0" smtClean="0"/>
              <a:t>특히 </a:t>
            </a:r>
            <a:r>
              <a:rPr lang="en-US" altLang="ko-KR" sz="2000" dirty="0" smtClean="0"/>
              <a:t>diuretics ), fluid loss (diarrhea , vomiting)</a:t>
            </a:r>
          </a:p>
          <a:p>
            <a:pPr fontAlgn="base"/>
            <a:r>
              <a:rPr lang="en-US" altLang="ko-KR" sz="2000" dirty="0" err="1" smtClean="0"/>
              <a:t>Euvolemic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– SIADH </a:t>
            </a:r>
            <a:r>
              <a:rPr lang="ko-KR" altLang="en-US" sz="2000" dirty="0" smtClean="0"/>
              <a:t>인가</a:t>
            </a:r>
            <a:r>
              <a:rPr lang="en-US" altLang="ko-KR" sz="2000" dirty="0" smtClean="0"/>
              <a:t>?? </a:t>
            </a:r>
            <a:r>
              <a:rPr lang="en-US" altLang="ko-KR" sz="2000" dirty="0" smtClean="0">
                <a:sym typeface="Wingdings" pitchFamily="2" charset="2"/>
              </a:rPr>
              <a:t> </a:t>
            </a:r>
            <a:r>
              <a:rPr lang="en-US" altLang="ko-KR" sz="2000" dirty="0" smtClean="0"/>
              <a:t>lung ca, CNS dis. Drug </a:t>
            </a:r>
            <a:r>
              <a:rPr lang="en-US" altLang="ko-KR" sz="2000" dirty="0" err="1" smtClean="0"/>
              <a:t>Hx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..</a:t>
            </a:r>
          </a:p>
          <a:p>
            <a:pPr fontAlgn="base"/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 4) </a:t>
            </a:r>
            <a:r>
              <a:rPr lang="ko-KR" altLang="en-US" sz="2000" dirty="0" smtClean="0"/>
              <a:t>추가적인 정보를 얻고 싶다면 </a:t>
            </a:r>
            <a:r>
              <a:rPr lang="en-US" altLang="ko-KR" sz="2000" dirty="0" smtClean="0"/>
              <a:t>TCO2, ABGA </a:t>
            </a:r>
            <a:r>
              <a:rPr lang="ko-KR" altLang="en-US" sz="2000" dirty="0" smtClean="0"/>
              <a:t>등의 </a:t>
            </a:r>
            <a:r>
              <a:rPr lang="ko-KR" altLang="en-US" sz="2000" dirty="0" err="1" smtClean="0"/>
              <a:t>산염기</a:t>
            </a:r>
            <a:r>
              <a:rPr lang="ko-KR" altLang="en-US" sz="2000" dirty="0" smtClean="0"/>
              <a:t> 정보에 관한 검사를 해도 된다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치료하기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400" dirty="0" smtClean="0"/>
              <a:t>1. </a:t>
            </a:r>
            <a:r>
              <a:rPr lang="en-US" altLang="ko-KR" sz="2400" dirty="0" err="1" smtClean="0"/>
              <a:t>hyponatremia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에 의한 급성증상이 있는가</a:t>
            </a:r>
            <a:r>
              <a:rPr lang="en-US" altLang="ko-KR" sz="2400" dirty="0" smtClean="0"/>
              <a:t>?       Hypertonic saline </a:t>
            </a:r>
            <a:r>
              <a:rPr lang="ko-KR" altLang="en-US" sz="2400" dirty="0" smtClean="0"/>
              <a:t>으로 교정이 필요한가</a:t>
            </a:r>
            <a:r>
              <a:rPr lang="en-US" altLang="ko-KR" sz="2400" dirty="0" smtClean="0"/>
              <a:t>?</a:t>
            </a:r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원인 해결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ex) </a:t>
            </a:r>
            <a:r>
              <a:rPr lang="ko-KR" altLang="en-US" sz="2400" dirty="0" smtClean="0"/>
              <a:t>약제 중단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Font typeface="Arial" charset="0"/>
              <a:buChar char="•"/>
            </a:pPr>
            <a:r>
              <a:rPr lang="en-US" altLang="ko-KR" sz="2400" dirty="0" smtClean="0"/>
              <a:t>True volume depletion </a:t>
            </a:r>
            <a:r>
              <a:rPr lang="ko-KR" altLang="en-US" sz="2400" dirty="0" smtClean="0"/>
              <a:t>의 </a:t>
            </a:r>
            <a:r>
              <a:rPr lang="en-US" altLang="ko-KR" sz="2400" dirty="0" err="1" smtClean="0"/>
              <a:t>hypoNA</a:t>
            </a:r>
            <a:r>
              <a:rPr lang="ko-KR" altLang="en-US" sz="2400" dirty="0" smtClean="0"/>
              <a:t>이라면 </a:t>
            </a:r>
            <a:r>
              <a:rPr lang="en-US" altLang="ko-KR" sz="2400" dirty="0" smtClean="0"/>
              <a:t>Normal saline </a:t>
            </a:r>
            <a:r>
              <a:rPr lang="ko-KR" altLang="en-US" sz="2400" dirty="0" smtClean="0"/>
              <a:t>을 줄수 있다</a:t>
            </a:r>
            <a:r>
              <a:rPr lang="en-US" altLang="ko-KR" sz="2400" dirty="0" smtClean="0"/>
              <a:t>. (</a:t>
            </a:r>
            <a:r>
              <a:rPr lang="en-US" altLang="ko-KR" sz="2400" dirty="0" err="1" smtClean="0"/>
              <a:t>SNa</a:t>
            </a:r>
            <a:r>
              <a:rPr lang="en-US" altLang="ko-KR" sz="2400" dirty="0" smtClean="0"/>
              <a:t>&gt;120 </a:t>
            </a:r>
            <a:r>
              <a:rPr lang="en-US" altLang="ko-KR" sz="2400" dirty="0" err="1" smtClean="0"/>
              <a:t>meq</a:t>
            </a:r>
            <a:r>
              <a:rPr lang="en-US" altLang="ko-KR" sz="2400" dirty="0" smtClean="0"/>
              <a:t>/L)</a:t>
            </a:r>
          </a:p>
          <a:p>
            <a:pPr>
              <a:buFont typeface="Arial" charset="0"/>
              <a:buChar char="•"/>
            </a:pPr>
            <a:r>
              <a:rPr lang="en-US" altLang="ko-KR" sz="2400" dirty="0" smtClean="0"/>
              <a:t>SIADH </a:t>
            </a:r>
            <a:r>
              <a:rPr lang="ko-KR" altLang="en-US" sz="2400" dirty="0" smtClean="0"/>
              <a:t>환자에게 </a:t>
            </a:r>
            <a:r>
              <a:rPr lang="en-US" altLang="ko-KR" sz="2400" dirty="0" smtClean="0"/>
              <a:t>NS hydration </a:t>
            </a:r>
            <a:r>
              <a:rPr lang="ko-KR" altLang="en-US" sz="2400" dirty="0" smtClean="0"/>
              <a:t>하지 않는다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수분 제한이 필요</a:t>
            </a:r>
            <a:r>
              <a:rPr lang="en-US" altLang="ko-KR" sz="2400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altLang="ko-KR" sz="2400" dirty="0" smtClean="0"/>
              <a:t>Edematous </a:t>
            </a:r>
            <a:r>
              <a:rPr lang="ko-KR" altLang="en-US" sz="2400" dirty="0" smtClean="0"/>
              <a:t>환자에게 </a:t>
            </a:r>
            <a:r>
              <a:rPr lang="en-US" altLang="ko-KR" sz="2400" dirty="0" smtClean="0"/>
              <a:t>NS hydration </a:t>
            </a:r>
            <a:r>
              <a:rPr lang="ko-KR" altLang="en-US" sz="2400" dirty="0" smtClean="0"/>
              <a:t>하지 않는다</a:t>
            </a:r>
            <a:r>
              <a:rPr lang="en-US" altLang="ko-KR" sz="2400" dirty="0" smtClean="0"/>
              <a:t>.</a:t>
            </a:r>
          </a:p>
          <a:p>
            <a:pPr>
              <a:buFont typeface="Arial" charset="0"/>
              <a:buChar char="•"/>
            </a:pP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2061</Words>
  <Application>Microsoft Office PowerPoint</Application>
  <PresentationFormat>화면 슬라이드 쇼(4:3)</PresentationFormat>
  <Paragraphs>450</Paragraphs>
  <Slides>38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38</vt:i4>
      </vt:variant>
    </vt:vector>
  </HeadingPairs>
  <TitlesOfParts>
    <vt:vector size="39" baseType="lpstr">
      <vt:lpstr>Office 테마</vt:lpstr>
      <vt:lpstr>전해질 치료와 수액요법의 실제</vt:lpstr>
      <vt:lpstr>순서</vt:lpstr>
      <vt:lpstr>Hyponatremia</vt:lpstr>
      <vt:lpstr>Hyponatremia 환자를 만났을때</vt:lpstr>
      <vt:lpstr>hyponatremia 가 맞다.</vt:lpstr>
      <vt:lpstr>체액량의 평가</vt:lpstr>
      <vt:lpstr>PowerPoint 프레젠테이션</vt:lpstr>
      <vt:lpstr> order 내기</vt:lpstr>
      <vt:lpstr>치료하기</vt:lpstr>
      <vt:lpstr>Treatment of Hyponatremia</vt:lpstr>
      <vt:lpstr>교정 방법</vt:lpstr>
      <vt:lpstr>교정 방법</vt:lpstr>
      <vt:lpstr>PowerPoint 프레젠테이션</vt:lpstr>
      <vt:lpstr>요약</vt:lpstr>
      <vt:lpstr>참고</vt:lpstr>
      <vt:lpstr>PowerPoint 프레젠테이션</vt:lpstr>
      <vt:lpstr>PowerPoint 프레젠테이션</vt:lpstr>
      <vt:lpstr>Hypernatremia</vt:lpstr>
      <vt:lpstr>hypernatremia</vt:lpstr>
      <vt:lpstr>PowerPoint 프레젠테이션</vt:lpstr>
      <vt:lpstr>PowerPoint 프레젠테이션</vt:lpstr>
      <vt:lpstr>교정하기</vt:lpstr>
      <vt:lpstr>Hyperkalemia Hypokalemia</vt:lpstr>
      <vt:lpstr>Potassium</vt:lpstr>
      <vt:lpstr>PowerPoint 프레젠테이션</vt:lpstr>
      <vt:lpstr>Hyperkalemia 환자를 만났을 때</vt:lpstr>
      <vt:lpstr>PowerPoint 프레젠테이션</vt:lpstr>
      <vt:lpstr>Hypokalemia   aldosterone..</vt:lpstr>
      <vt:lpstr>Treatment of hypokalemia </vt:lpstr>
      <vt:lpstr>예)  DKA 환자의 hypokalemia 교정</vt:lpstr>
      <vt:lpstr>Chronic hypokalemia</vt:lpstr>
      <vt:lpstr>Metabolic acidosis Tx</vt:lpstr>
      <vt:lpstr>PH&lt;7.2 이하의 acidemia 가 지속될때 발생하는 합병증</vt:lpstr>
      <vt:lpstr>내과전공의가 흔히 보는 Severe metabolic acidosis</vt:lpstr>
      <vt:lpstr>PowerPoint 프레젠테이션</vt:lpstr>
      <vt:lpstr>Bicarbonate치료시 주의할점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author</dc:creator>
  <cp:lastModifiedBy>khmc</cp:lastModifiedBy>
  <cp:revision>30</cp:revision>
  <dcterms:created xsi:type="dcterms:W3CDTF">2015-03-04T02:21:13Z</dcterms:created>
  <dcterms:modified xsi:type="dcterms:W3CDTF">2015-04-01T05:20:11Z</dcterms:modified>
</cp:coreProperties>
</file>