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222A5-C11E-4CCF-B5A0-2AD18025C8C7}" type="datetimeFigureOut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7494F-F340-47A8-8C77-9614E54832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7685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7494F-F340-47A8-8C77-9614E54832A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8987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955133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4160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371079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-27384"/>
            <a:ext cx="91440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125" y="6381328"/>
            <a:ext cx="9144000" cy="720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251520" y="6453336"/>
            <a:ext cx="29523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iscm.kr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8100392" y="116632"/>
            <a:ext cx="7116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물류통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슬라이드 번호 개체 틀 1"/>
          <p:cNvSpPr txBox="1">
            <a:spLocks/>
          </p:cNvSpPr>
          <p:nvPr userDrawn="1"/>
        </p:nvSpPr>
        <p:spPr>
          <a:xfrm>
            <a:off x="371628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78B2B2C-DAAB-44C9-A617-AAF1C6F8DA25}" type="slidenum">
              <a:rPr lang="ko-KR" altLang="en-US" smtClean="0"/>
              <a:pPr algn="ctr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935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-27384"/>
            <a:ext cx="91440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125" y="6381328"/>
            <a:ext cx="9144000" cy="720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슬라이드 번호 개체 틀 1"/>
          <p:cNvSpPr txBox="1">
            <a:spLocks/>
          </p:cNvSpPr>
          <p:nvPr userDrawn="1"/>
        </p:nvSpPr>
        <p:spPr>
          <a:xfrm>
            <a:off x="371628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78B2B2C-DAAB-44C9-A617-AAF1C6F8DA25}" type="slidenum">
              <a:rPr lang="ko-KR" altLang="en-US" smtClean="0"/>
              <a:pPr algn="ctr"/>
              <a:t>‹#›</a:t>
            </a:fld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461073"/>
            <a:ext cx="1223493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5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-27384"/>
            <a:ext cx="91440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125" y="6381328"/>
            <a:ext cx="9144000" cy="720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251520" y="6453336"/>
            <a:ext cx="29523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iscm.kr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8100392" y="116632"/>
            <a:ext cx="7116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물류통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슬라이드 번호 개체 틀 1"/>
          <p:cNvSpPr txBox="1">
            <a:spLocks/>
          </p:cNvSpPr>
          <p:nvPr userDrawn="1"/>
        </p:nvSpPr>
        <p:spPr>
          <a:xfrm>
            <a:off x="371628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78B2B2C-DAAB-44C9-A617-AAF1C6F8DA25}" type="slidenum">
              <a:rPr lang="ko-KR" altLang="en-US" smtClean="0"/>
              <a:pPr algn="ctr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935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-27384"/>
            <a:ext cx="91440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125" y="6381328"/>
            <a:ext cx="9144000" cy="720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251520" y="6453336"/>
            <a:ext cx="29523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iscm.kr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8100392" y="116632"/>
            <a:ext cx="7116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물류통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슬라이드 번호 개체 틀 1"/>
          <p:cNvSpPr txBox="1">
            <a:spLocks/>
          </p:cNvSpPr>
          <p:nvPr userDrawn="1"/>
        </p:nvSpPr>
        <p:spPr>
          <a:xfrm>
            <a:off x="371628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78B2B2C-DAAB-44C9-A617-AAF1C6F8DA25}" type="slidenum">
              <a:rPr lang="ko-KR" altLang="en-US" smtClean="0"/>
              <a:pPr algn="ctr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935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-27384"/>
            <a:ext cx="91440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125" y="6381328"/>
            <a:ext cx="9144000" cy="720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251520" y="6453336"/>
            <a:ext cx="29523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iscm.kr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8100392" y="116632"/>
            <a:ext cx="7116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물류통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슬라이드 번호 개체 틀 1"/>
          <p:cNvSpPr txBox="1">
            <a:spLocks/>
          </p:cNvSpPr>
          <p:nvPr userDrawn="1"/>
        </p:nvSpPr>
        <p:spPr>
          <a:xfrm>
            <a:off x="371628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78B2B2C-DAAB-44C9-A617-AAF1C6F8DA25}" type="slidenum">
              <a:rPr lang="ko-KR" altLang="en-US" smtClean="0"/>
              <a:pPr algn="ctr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935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-27384"/>
            <a:ext cx="91440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125" y="6381328"/>
            <a:ext cx="9144000" cy="720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251520" y="6453336"/>
            <a:ext cx="29523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iscm.kr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8100392" y="116632"/>
            <a:ext cx="7116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물류통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슬라이드 번호 개체 틀 1"/>
          <p:cNvSpPr txBox="1">
            <a:spLocks/>
          </p:cNvSpPr>
          <p:nvPr userDrawn="1"/>
        </p:nvSpPr>
        <p:spPr>
          <a:xfrm>
            <a:off x="371628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78B2B2C-DAAB-44C9-A617-AAF1C6F8DA25}" type="slidenum">
              <a:rPr lang="ko-KR" altLang="en-US" smtClean="0"/>
              <a:pPr algn="ctr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935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-27384"/>
            <a:ext cx="91440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125" y="6381328"/>
            <a:ext cx="9144000" cy="720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251520" y="6453336"/>
            <a:ext cx="29523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iscm.kr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8100392" y="116632"/>
            <a:ext cx="7116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물류통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슬라이드 번호 개체 틀 1"/>
          <p:cNvSpPr txBox="1">
            <a:spLocks/>
          </p:cNvSpPr>
          <p:nvPr userDrawn="1"/>
        </p:nvSpPr>
        <p:spPr>
          <a:xfrm>
            <a:off x="371628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78B2B2C-DAAB-44C9-A617-AAF1C6F8DA25}" type="slidenum">
              <a:rPr lang="ko-KR" altLang="en-US" smtClean="0"/>
              <a:pPr algn="ctr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935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920994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38159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30924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09402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412858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49761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613482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852858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1BFBB-D294-491D-9AFC-194207FD0CBF}" type="datetime1">
              <a:rPr lang="ko-KR" altLang="en-US" smtClean="0"/>
              <a:t>2014-05-11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B2B2C-DAAB-44C9-A617-AAF1C6F8D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4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448425"/>
            <a:ext cx="2133600" cy="365125"/>
          </a:xfrm>
        </p:spPr>
        <p:txBody>
          <a:bodyPr/>
          <a:lstStyle/>
          <a:p>
            <a:fld id="{878B2B2C-DAAB-44C9-A617-AAF1C6F8DA25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83768" y="4437112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latin typeface="HY중고딕" pitchFamily="18" charset="-127"/>
                <a:ea typeface="HY중고딕" pitchFamily="18" charset="-127"/>
              </a:rPr>
              <a:t>물</a:t>
            </a:r>
            <a:r>
              <a:rPr lang="ko-KR" altLang="en-US" dirty="0" err="1">
                <a:latin typeface="HY중고딕" pitchFamily="18" charset="-127"/>
                <a:ea typeface="HY중고딕" pitchFamily="18" charset="-127"/>
              </a:rPr>
              <a:t>류</a:t>
            </a:r>
            <a:r>
              <a:rPr lang="ko-KR" altLang="en-US" dirty="0" err="1" smtClean="0">
                <a:latin typeface="HY중고딕" pitchFamily="18" charset="-127"/>
                <a:ea typeface="HY중고딕" pitchFamily="18" charset="-127"/>
              </a:rPr>
              <a:t>통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 algn="ctr"/>
            <a:endParaRPr lang="en-US" altLang="ko-KR" dirty="0">
              <a:latin typeface="HY중고딕" pitchFamily="18" charset="-127"/>
              <a:ea typeface="HY중고딕" pitchFamily="18" charset="-127"/>
            </a:endParaRPr>
          </a:p>
          <a:p>
            <a:pPr algn="ctr"/>
            <a:r>
              <a:rPr lang="en-US" altLang="ko-KR" dirty="0">
                <a:latin typeface="HY중고딕" pitchFamily="18" charset="-127"/>
                <a:ea typeface="HY중고딕" pitchFamily="18" charset="-127"/>
              </a:rPr>
              <a:t>i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scm.kr</a:t>
            </a:r>
            <a:endParaRPr lang="ko-KR" altLang="en-US" dirty="0">
              <a:latin typeface="HY중고딕" pitchFamily="18" charset="-127"/>
              <a:ea typeface="HY중고딕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32" y="2420888"/>
            <a:ext cx="8424936" cy="100811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8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 anchor="ctr">
            <a:noAutofit/>
          </a:bodyPr>
          <a:lstStyle/>
          <a:p>
            <a:pPr algn="ctr"/>
            <a:r>
              <a:rPr lang="ko-KR" altLang="en-US" sz="3200" dirty="0" smtClean="0">
                <a:latin typeface="HY헤드라인M" pitchFamily="18" charset="-127"/>
                <a:ea typeface="HY헤드라인M" pitchFamily="18" charset="-127"/>
              </a:rPr>
              <a:t>부피를 실무에 적용하자</a:t>
            </a:r>
            <a:endParaRPr lang="ko-KR" altLang="en-US" sz="32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910" y="188640"/>
            <a:ext cx="2227385" cy="7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0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524000" y="2348880"/>
            <a:ext cx="6096000" cy="446440"/>
            <a:chOff x="1524000" y="1397498"/>
            <a:chExt cx="6096000" cy="446440"/>
          </a:xfrm>
        </p:grpSpPr>
        <p:sp>
          <p:nvSpPr>
            <p:cNvPr id="18" name="직선 연결선 17"/>
            <p:cNvSpPr/>
            <p:nvPr/>
          </p:nvSpPr>
          <p:spPr>
            <a:xfrm>
              <a:off x="1524000" y="1843938"/>
              <a:ext cx="6096000" cy="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자유형 18"/>
            <p:cNvSpPr/>
            <p:nvPr/>
          </p:nvSpPr>
          <p:spPr>
            <a:xfrm>
              <a:off x="2627784" y="1397498"/>
              <a:ext cx="4992215" cy="446439"/>
            </a:xfrm>
            <a:custGeom>
              <a:avLst/>
              <a:gdLst>
                <a:gd name="connsiteX0" fmla="*/ 0 w 4511040"/>
                <a:gd name="connsiteY0" fmla="*/ 0 h 446439"/>
                <a:gd name="connsiteX1" fmla="*/ 4511040 w 4511040"/>
                <a:gd name="connsiteY1" fmla="*/ 0 h 446439"/>
                <a:gd name="connsiteX2" fmla="*/ 4511040 w 4511040"/>
                <a:gd name="connsiteY2" fmla="*/ 446439 h 446439"/>
                <a:gd name="connsiteX3" fmla="*/ 0 w 4511040"/>
                <a:gd name="connsiteY3" fmla="*/ 446439 h 446439"/>
                <a:gd name="connsiteX4" fmla="*/ 0 w 4511040"/>
                <a:gd name="connsiteY4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040" h="446439">
                  <a:moveTo>
                    <a:pt x="0" y="0"/>
                  </a:moveTo>
                  <a:lnTo>
                    <a:pt x="4511040" y="0"/>
                  </a:lnTo>
                  <a:lnTo>
                    <a:pt x="4511040" y="446439"/>
                  </a:lnTo>
                  <a:lnTo>
                    <a:pt x="0" y="446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b" anchorCtr="0">
              <a:noAutofit/>
            </a:bodyPr>
            <a:lstStyle/>
            <a:p>
              <a:pPr lvl="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400" dirty="0" smtClean="0"/>
                <a:t>CBM </a:t>
              </a:r>
              <a:r>
                <a:rPr lang="ko-KR" altLang="en-US" sz="2400" dirty="0" smtClean="0"/>
                <a:t>의 개념</a:t>
              </a:r>
              <a:endParaRPr lang="ko-KR" altLang="en-US" sz="2400" kern="1200" dirty="0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1524000" y="1397498"/>
              <a:ext cx="792480" cy="446439"/>
            </a:xfrm>
            <a:custGeom>
              <a:avLst/>
              <a:gdLst>
                <a:gd name="connsiteX0" fmla="*/ 74421 w 1584960"/>
                <a:gd name="connsiteY0" fmla="*/ 0 h 446439"/>
                <a:gd name="connsiteX1" fmla="*/ 1510539 w 1584960"/>
                <a:gd name="connsiteY1" fmla="*/ 0 h 446439"/>
                <a:gd name="connsiteX2" fmla="*/ 1584960 w 1584960"/>
                <a:gd name="connsiteY2" fmla="*/ 74421 h 446439"/>
                <a:gd name="connsiteX3" fmla="*/ 1584960 w 1584960"/>
                <a:gd name="connsiteY3" fmla="*/ 446439 h 446439"/>
                <a:gd name="connsiteX4" fmla="*/ 1584960 w 1584960"/>
                <a:gd name="connsiteY4" fmla="*/ 446439 h 446439"/>
                <a:gd name="connsiteX5" fmla="*/ 0 w 1584960"/>
                <a:gd name="connsiteY5" fmla="*/ 446439 h 446439"/>
                <a:gd name="connsiteX6" fmla="*/ 0 w 1584960"/>
                <a:gd name="connsiteY6" fmla="*/ 446439 h 446439"/>
                <a:gd name="connsiteX7" fmla="*/ 0 w 1584960"/>
                <a:gd name="connsiteY7" fmla="*/ 74421 h 446439"/>
                <a:gd name="connsiteX8" fmla="*/ 74421 w 1584960"/>
                <a:gd name="connsiteY8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960" h="446439">
                  <a:moveTo>
                    <a:pt x="74421" y="0"/>
                  </a:moveTo>
                  <a:lnTo>
                    <a:pt x="1510539" y="0"/>
                  </a:lnTo>
                  <a:cubicBezTo>
                    <a:pt x="1551641" y="0"/>
                    <a:pt x="1584960" y="33319"/>
                    <a:pt x="1584960" y="74421"/>
                  </a:cubicBezTo>
                  <a:lnTo>
                    <a:pt x="1584960" y="446439"/>
                  </a:lnTo>
                  <a:lnTo>
                    <a:pt x="1584960" y="446439"/>
                  </a:lnTo>
                  <a:lnTo>
                    <a:pt x="0" y="446439"/>
                  </a:lnTo>
                  <a:lnTo>
                    <a:pt x="0" y="446439"/>
                  </a:lnTo>
                  <a:lnTo>
                    <a:pt x="0" y="74421"/>
                  </a:lnTo>
                  <a:cubicBezTo>
                    <a:pt x="0" y="33319"/>
                    <a:pt x="33319" y="0"/>
                    <a:pt x="74421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182" tIns="54182" rIns="54182" bIns="32385" numCol="1" spcCol="1270" anchor="ctr" anchorCtr="0">
              <a:noAutofit/>
            </a:bodyPr>
            <a:lstStyle/>
            <a:p>
              <a:pPr lvl="0" algn="ctr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dirty="0">
                  <a:latin typeface="HY견고딕" pitchFamily="18" charset="-127"/>
                  <a:ea typeface="HY견고딕" pitchFamily="18" charset="-127"/>
                </a:rPr>
                <a:t>2</a:t>
              </a:r>
              <a:endParaRPr lang="ko-KR" altLang="en-US" sz="2000" kern="1200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1519528" y="3212976"/>
            <a:ext cx="6096000" cy="446440"/>
            <a:chOff x="1524000" y="1397498"/>
            <a:chExt cx="6096000" cy="446440"/>
          </a:xfrm>
        </p:grpSpPr>
        <p:sp>
          <p:nvSpPr>
            <p:cNvPr id="15" name="직선 연결선 14"/>
            <p:cNvSpPr/>
            <p:nvPr/>
          </p:nvSpPr>
          <p:spPr>
            <a:xfrm>
              <a:off x="1524000" y="1843938"/>
              <a:ext cx="6096000" cy="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자유형 15"/>
            <p:cNvSpPr/>
            <p:nvPr/>
          </p:nvSpPr>
          <p:spPr>
            <a:xfrm>
              <a:off x="2627784" y="1397498"/>
              <a:ext cx="4992215" cy="446439"/>
            </a:xfrm>
            <a:custGeom>
              <a:avLst/>
              <a:gdLst>
                <a:gd name="connsiteX0" fmla="*/ 0 w 4511040"/>
                <a:gd name="connsiteY0" fmla="*/ 0 h 446439"/>
                <a:gd name="connsiteX1" fmla="*/ 4511040 w 4511040"/>
                <a:gd name="connsiteY1" fmla="*/ 0 h 446439"/>
                <a:gd name="connsiteX2" fmla="*/ 4511040 w 4511040"/>
                <a:gd name="connsiteY2" fmla="*/ 446439 h 446439"/>
                <a:gd name="connsiteX3" fmla="*/ 0 w 4511040"/>
                <a:gd name="connsiteY3" fmla="*/ 446439 h 446439"/>
                <a:gd name="connsiteX4" fmla="*/ 0 w 4511040"/>
                <a:gd name="connsiteY4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040" h="446439">
                  <a:moveTo>
                    <a:pt x="0" y="0"/>
                  </a:moveTo>
                  <a:lnTo>
                    <a:pt x="4511040" y="0"/>
                  </a:lnTo>
                  <a:lnTo>
                    <a:pt x="4511040" y="446439"/>
                  </a:lnTo>
                  <a:lnTo>
                    <a:pt x="0" y="446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b" anchorCtr="0">
              <a:noAutofit/>
            </a:bodyPr>
            <a:lstStyle/>
            <a:p>
              <a:pPr lvl="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 dirty="0" smtClean="0"/>
                <a:t>기초정보 조사</a:t>
              </a:r>
              <a:endParaRPr lang="ko-KR" altLang="en-US" sz="2400" kern="1200" dirty="0"/>
            </a:p>
          </p:txBody>
        </p:sp>
        <p:sp>
          <p:nvSpPr>
            <p:cNvPr id="17" name="자유형 16"/>
            <p:cNvSpPr/>
            <p:nvPr/>
          </p:nvSpPr>
          <p:spPr>
            <a:xfrm>
              <a:off x="1524000" y="1397498"/>
              <a:ext cx="792480" cy="446439"/>
            </a:xfrm>
            <a:custGeom>
              <a:avLst/>
              <a:gdLst>
                <a:gd name="connsiteX0" fmla="*/ 74421 w 1584960"/>
                <a:gd name="connsiteY0" fmla="*/ 0 h 446439"/>
                <a:gd name="connsiteX1" fmla="*/ 1510539 w 1584960"/>
                <a:gd name="connsiteY1" fmla="*/ 0 h 446439"/>
                <a:gd name="connsiteX2" fmla="*/ 1584960 w 1584960"/>
                <a:gd name="connsiteY2" fmla="*/ 74421 h 446439"/>
                <a:gd name="connsiteX3" fmla="*/ 1584960 w 1584960"/>
                <a:gd name="connsiteY3" fmla="*/ 446439 h 446439"/>
                <a:gd name="connsiteX4" fmla="*/ 1584960 w 1584960"/>
                <a:gd name="connsiteY4" fmla="*/ 446439 h 446439"/>
                <a:gd name="connsiteX5" fmla="*/ 0 w 1584960"/>
                <a:gd name="connsiteY5" fmla="*/ 446439 h 446439"/>
                <a:gd name="connsiteX6" fmla="*/ 0 w 1584960"/>
                <a:gd name="connsiteY6" fmla="*/ 446439 h 446439"/>
                <a:gd name="connsiteX7" fmla="*/ 0 w 1584960"/>
                <a:gd name="connsiteY7" fmla="*/ 74421 h 446439"/>
                <a:gd name="connsiteX8" fmla="*/ 74421 w 1584960"/>
                <a:gd name="connsiteY8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960" h="446439">
                  <a:moveTo>
                    <a:pt x="74421" y="0"/>
                  </a:moveTo>
                  <a:lnTo>
                    <a:pt x="1510539" y="0"/>
                  </a:lnTo>
                  <a:cubicBezTo>
                    <a:pt x="1551641" y="0"/>
                    <a:pt x="1584960" y="33319"/>
                    <a:pt x="1584960" y="74421"/>
                  </a:cubicBezTo>
                  <a:lnTo>
                    <a:pt x="1584960" y="446439"/>
                  </a:lnTo>
                  <a:lnTo>
                    <a:pt x="1584960" y="446439"/>
                  </a:lnTo>
                  <a:lnTo>
                    <a:pt x="0" y="446439"/>
                  </a:lnTo>
                  <a:lnTo>
                    <a:pt x="0" y="446439"/>
                  </a:lnTo>
                  <a:lnTo>
                    <a:pt x="0" y="74421"/>
                  </a:lnTo>
                  <a:cubicBezTo>
                    <a:pt x="0" y="33319"/>
                    <a:pt x="33319" y="0"/>
                    <a:pt x="74421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182" tIns="54182" rIns="54182" bIns="32385" numCol="1" spcCol="1270" anchor="ctr" anchorCtr="0">
              <a:noAutofit/>
            </a:bodyPr>
            <a:lstStyle/>
            <a:p>
              <a:pPr lvl="0" algn="ctr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dirty="0" smtClean="0">
                  <a:latin typeface="HY견고딕" pitchFamily="18" charset="-127"/>
                  <a:ea typeface="HY견고딕" pitchFamily="18" charset="-127"/>
                </a:rPr>
                <a:t>3</a:t>
              </a:r>
              <a:endParaRPr lang="ko-KR" altLang="en-US" sz="2000" kern="1200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1519528" y="4077072"/>
            <a:ext cx="6096000" cy="446440"/>
            <a:chOff x="1524000" y="1397498"/>
            <a:chExt cx="6096000" cy="446440"/>
          </a:xfrm>
        </p:grpSpPr>
        <p:sp>
          <p:nvSpPr>
            <p:cNvPr id="12" name="직선 연결선 11"/>
            <p:cNvSpPr/>
            <p:nvPr/>
          </p:nvSpPr>
          <p:spPr>
            <a:xfrm>
              <a:off x="1524000" y="1843938"/>
              <a:ext cx="6096000" cy="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자유형 12"/>
            <p:cNvSpPr/>
            <p:nvPr/>
          </p:nvSpPr>
          <p:spPr>
            <a:xfrm>
              <a:off x="2627784" y="1397498"/>
              <a:ext cx="4992215" cy="446439"/>
            </a:xfrm>
            <a:custGeom>
              <a:avLst/>
              <a:gdLst>
                <a:gd name="connsiteX0" fmla="*/ 0 w 4511040"/>
                <a:gd name="connsiteY0" fmla="*/ 0 h 446439"/>
                <a:gd name="connsiteX1" fmla="*/ 4511040 w 4511040"/>
                <a:gd name="connsiteY1" fmla="*/ 0 h 446439"/>
                <a:gd name="connsiteX2" fmla="*/ 4511040 w 4511040"/>
                <a:gd name="connsiteY2" fmla="*/ 446439 h 446439"/>
                <a:gd name="connsiteX3" fmla="*/ 0 w 4511040"/>
                <a:gd name="connsiteY3" fmla="*/ 446439 h 446439"/>
                <a:gd name="connsiteX4" fmla="*/ 0 w 4511040"/>
                <a:gd name="connsiteY4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040" h="446439">
                  <a:moveTo>
                    <a:pt x="0" y="0"/>
                  </a:moveTo>
                  <a:lnTo>
                    <a:pt x="4511040" y="0"/>
                  </a:lnTo>
                  <a:lnTo>
                    <a:pt x="4511040" y="446439"/>
                  </a:lnTo>
                  <a:lnTo>
                    <a:pt x="0" y="446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b" anchorCtr="0">
              <a:noAutofit/>
            </a:bodyPr>
            <a:lstStyle/>
            <a:p>
              <a:pPr lvl="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 dirty="0" smtClean="0"/>
                <a:t>전산 반영</a:t>
              </a:r>
              <a:endParaRPr lang="ko-KR" altLang="en-US" sz="2400" kern="1200" dirty="0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1524000" y="1397498"/>
              <a:ext cx="792480" cy="446439"/>
            </a:xfrm>
            <a:custGeom>
              <a:avLst/>
              <a:gdLst>
                <a:gd name="connsiteX0" fmla="*/ 74421 w 1584960"/>
                <a:gd name="connsiteY0" fmla="*/ 0 h 446439"/>
                <a:gd name="connsiteX1" fmla="*/ 1510539 w 1584960"/>
                <a:gd name="connsiteY1" fmla="*/ 0 h 446439"/>
                <a:gd name="connsiteX2" fmla="*/ 1584960 w 1584960"/>
                <a:gd name="connsiteY2" fmla="*/ 74421 h 446439"/>
                <a:gd name="connsiteX3" fmla="*/ 1584960 w 1584960"/>
                <a:gd name="connsiteY3" fmla="*/ 446439 h 446439"/>
                <a:gd name="connsiteX4" fmla="*/ 1584960 w 1584960"/>
                <a:gd name="connsiteY4" fmla="*/ 446439 h 446439"/>
                <a:gd name="connsiteX5" fmla="*/ 0 w 1584960"/>
                <a:gd name="connsiteY5" fmla="*/ 446439 h 446439"/>
                <a:gd name="connsiteX6" fmla="*/ 0 w 1584960"/>
                <a:gd name="connsiteY6" fmla="*/ 446439 h 446439"/>
                <a:gd name="connsiteX7" fmla="*/ 0 w 1584960"/>
                <a:gd name="connsiteY7" fmla="*/ 74421 h 446439"/>
                <a:gd name="connsiteX8" fmla="*/ 74421 w 1584960"/>
                <a:gd name="connsiteY8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960" h="446439">
                  <a:moveTo>
                    <a:pt x="74421" y="0"/>
                  </a:moveTo>
                  <a:lnTo>
                    <a:pt x="1510539" y="0"/>
                  </a:lnTo>
                  <a:cubicBezTo>
                    <a:pt x="1551641" y="0"/>
                    <a:pt x="1584960" y="33319"/>
                    <a:pt x="1584960" y="74421"/>
                  </a:cubicBezTo>
                  <a:lnTo>
                    <a:pt x="1584960" y="446439"/>
                  </a:lnTo>
                  <a:lnTo>
                    <a:pt x="1584960" y="446439"/>
                  </a:lnTo>
                  <a:lnTo>
                    <a:pt x="0" y="446439"/>
                  </a:lnTo>
                  <a:lnTo>
                    <a:pt x="0" y="446439"/>
                  </a:lnTo>
                  <a:lnTo>
                    <a:pt x="0" y="74421"/>
                  </a:lnTo>
                  <a:cubicBezTo>
                    <a:pt x="0" y="33319"/>
                    <a:pt x="33319" y="0"/>
                    <a:pt x="74421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182" tIns="54182" rIns="54182" bIns="32385" numCol="1" spcCol="1270" anchor="ctr" anchorCtr="0">
              <a:noAutofit/>
            </a:bodyPr>
            <a:lstStyle/>
            <a:p>
              <a:pPr lvl="0" algn="ctr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dirty="0" smtClean="0">
                  <a:latin typeface="HY견고딕" pitchFamily="18" charset="-127"/>
                  <a:ea typeface="HY견고딕" pitchFamily="18" charset="-127"/>
                </a:rPr>
                <a:t>4</a:t>
              </a:r>
              <a:endParaRPr lang="ko-KR" altLang="en-US" sz="2000" kern="1200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1519528" y="1542400"/>
            <a:ext cx="6096000" cy="446440"/>
            <a:chOff x="1524000" y="1397498"/>
            <a:chExt cx="6096000" cy="446440"/>
          </a:xfrm>
        </p:grpSpPr>
        <p:sp>
          <p:nvSpPr>
            <p:cNvPr id="9" name="직선 연결선 8"/>
            <p:cNvSpPr/>
            <p:nvPr/>
          </p:nvSpPr>
          <p:spPr>
            <a:xfrm>
              <a:off x="1524000" y="1843938"/>
              <a:ext cx="6096000" cy="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자유형 9"/>
            <p:cNvSpPr/>
            <p:nvPr/>
          </p:nvSpPr>
          <p:spPr>
            <a:xfrm>
              <a:off x="2627784" y="1397498"/>
              <a:ext cx="4992215" cy="446439"/>
            </a:xfrm>
            <a:custGeom>
              <a:avLst/>
              <a:gdLst>
                <a:gd name="connsiteX0" fmla="*/ 0 w 4511040"/>
                <a:gd name="connsiteY0" fmla="*/ 0 h 446439"/>
                <a:gd name="connsiteX1" fmla="*/ 4511040 w 4511040"/>
                <a:gd name="connsiteY1" fmla="*/ 0 h 446439"/>
                <a:gd name="connsiteX2" fmla="*/ 4511040 w 4511040"/>
                <a:gd name="connsiteY2" fmla="*/ 446439 h 446439"/>
                <a:gd name="connsiteX3" fmla="*/ 0 w 4511040"/>
                <a:gd name="connsiteY3" fmla="*/ 446439 h 446439"/>
                <a:gd name="connsiteX4" fmla="*/ 0 w 4511040"/>
                <a:gd name="connsiteY4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040" h="446439">
                  <a:moveTo>
                    <a:pt x="0" y="0"/>
                  </a:moveTo>
                  <a:lnTo>
                    <a:pt x="4511040" y="0"/>
                  </a:lnTo>
                  <a:lnTo>
                    <a:pt x="4511040" y="446439"/>
                  </a:lnTo>
                  <a:lnTo>
                    <a:pt x="0" y="446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b" anchorCtr="0">
              <a:noAutofit/>
            </a:bodyPr>
            <a:lstStyle/>
            <a:p>
              <a:pPr lvl="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 dirty="0" smtClean="0"/>
                <a:t>서</a:t>
              </a:r>
              <a:r>
                <a:rPr lang="ko-KR" altLang="en-US" sz="2400" dirty="0"/>
                <a:t>론</a:t>
              </a:r>
              <a:endParaRPr lang="ko-KR" altLang="en-US" sz="2400" kern="1200" dirty="0"/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524000" y="1397498"/>
              <a:ext cx="792480" cy="446439"/>
            </a:xfrm>
            <a:custGeom>
              <a:avLst/>
              <a:gdLst>
                <a:gd name="connsiteX0" fmla="*/ 74421 w 1584960"/>
                <a:gd name="connsiteY0" fmla="*/ 0 h 446439"/>
                <a:gd name="connsiteX1" fmla="*/ 1510539 w 1584960"/>
                <a:gd name="connsiteY1" fmla="*/ 0 h 446439"/>
                <a:gd name="connsiteX2" fmla="*/ 1584960 w 1584960"/>
                <a:gd name="connsiteY2" fmla="*/ 74421 h 446439"/>
                <a:gd name="connsiteX3" fmla="*/ 1584960 w 1584960"/>
                <a:gd name="connsiteY3" fmla="*/ 446439 h 446439"/>
                <a:gd name="connsiteX4" fmla="*/ 1584960 w 1584960"/>
                <a:gd name="connsiteY4" fmla="*/ 446439 h 446439"/>
                <a:gd name="connsiteX5" fmla="*/ 0 w 1584960"/>
                <a:gd name="connsiteY5" fmla="*/ 446439 h 446439"/>
                <a:gd name="connsiteX6" fmla="*/ 0 w 1584960"/>
                <a:gd name="connsiteY6" fmla="*/ 446439 h 446439"/>
                <a:gd name="connsiteX7" fmla="*/ 0 w 1584960"/>
                <a:gd name="connsiteY7" fmla="*/ 74421 h 446439"/>
                <a:gd name="connsiteX8" fmla="*/ 74421 w 1584960"/>
                <a:gd name="connsiteY8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960" h="446439">
                  <a:moveTo>
                    <a:pt x="74421" y="0"/>
                  </a:moveTo>
                  <a:lnTo>
                    <a:pt x="1510539" y="0"/>
                  </a:lnTo>
                  <a:cubicBezTo>
                    <a:pt x="1551641" y="0"/>
                    <a:pt x="1584960" y="33319"/>
                    <a:pt x="1584960" y="74421"/>
                  </a:cubicBezTo>
                  <a:lnTo>
                    <a:pt x="1584960" y="446439"/>
                  </a:lnTo>
                  <a:lnTo>
                    <a:pt x="1584960" y="446439"/>
                  </a:lnTo>
                  <a:lnTo>
                    <a:pt x="0" y="446439"/>
                  </a:lnTo>
                  <a:lnTo>
                    <a:pt x="0" y="446439"/>
                  </a:lnTo>
                  <a:lnTo>
                    <a:pt x="0" y="74421"/>
                  </a:lnTo>
                  <a:cubicBezTo>
                    <a:pt x="0" y="33319"/>
                    <a:pt x="33319" y="0"/>
                    <a:pt x="74421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182" tIns="54182" rIns="54182" bIns="32385" numCol="1" spcCol="1270" anchor="ctr" anchorCtr="0">
              <a:noAutofit/>
            </a:bodyPr>
            <a:lstStyle/>
            <a:p>
              <a:pPr lvl="0" algn="ctr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dirty="0" smtClean="0">
                  <a:latin typeface="HY견고딕" pitchFamily="18" charset="-127"/>
                  <a:ea typeface="HY견고딕" pitchFamily="18" charset="-127"/>
                </a:rPr>
                <a:t>1</a:t>
              </a:r>
              <a:endParaRPr lang="ko-KR" altLang="en-US" sz="2000" kern="1200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1519528" y="4941168"/>
            <a:ext cx="6096000" cy="446440"/>
            <a:chOff x="1524000" y="1397498"/>
            <a:chExt cx="6096000" cy="446440"/>
          </a:xfrm>
        </p:grpSpPr>
        <p:sp>
          <p:nvSpPr>
            <p:cNvPr id="22" name="직선 연결선 21"/>
            <p:cNvSpPr/>
            <p:nvPr/>
          </p:nvSpPr>
          <p:spPr>
            <a:xfrm>
              <a:off x="1524000" y="1843938"/>
              <a:ext cx="6096000" cy="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자유형 22"/>
            <p:cNvSpPr/>
            <p:nvPr/>
          </p:nvSpPr>
          <p:spPr>
            <a:xfrm>
              <a:off x="2627784" y="1397498"/>
              <a:ext cx="4992215" cy="446439"/>
            </a:xfrm>
            <a:custGeom>
              <a:avLst/>
              <a:gdLst>
                <a:gd name="connsiteX0" fmla="*/ 0 w 4511040"/>
                <a:gd name="connsiteY0" fmla="*/ 0 h 446439"/>
                <a:gd name="connsiteX1" fmla="*/ 4511040 w 4511040"/>
                <a:gd name="connsiteY1" fmla="*/ 0 h 446439"/>
                <a:gd name="connsiteX2" fmla="*/ 4511040 w 4511040"/>
                <a:gd name="connsiteY2" fmla="*/ 446439 h 446439"/>
                <a:gd name="connsiteX3" fmla="*/ 0 w 4511040"/>
                <a:gd name="connsiteY3" fmla="*/ 446439 h 446439"/>
                <a:gd name="connsiteX4" fmla="*/ 0 w 4511040"/>
                <a:gd name="connsiteY4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040" h="446439">
                  <a:moveTo>
                    <a:pt x="0" y="0"/>
                  </a:moveTo>
                  <a:lnTo>
                    <a:pt x="4511040" y="0"/>
                  </a:lnTo>
                  <a:lnTo>
                    <a:pt x="4511040" y="446439"/>
                  </a:lnTo>
                  <a:lnTo>
                    <a:pt x="0" y="446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b" anchorCtr="0">
              <a:noAutofit/>
            </a:bodyPr>
            <a:lstStyle/>
            <a:p>
              <a:pPr lvl="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 dirty="0" smtClean="0"/>
                <a:t>실무 반영</a:t>
              </a:r>
              <a:endParaRPr lang="ko-KR" altLang="en-US" sz="2400" kern="1200" dirty="0"/>
            </a:p>
          </p:txBody>
        </p:sp>
        <p:sp>
          <p:nvSpPr>
            <p:cNvPr id="24" name="자유형 23"/>
            <p:cNvSpPr/>
            <p:nvPr/>
          </p:nvSpPr>
          <p:spPr>
            <a:xfrm>
              <a:off x="1524000" y="1397498"/>
              <a:ext cx="792480" cy="446439"/>
            </a:xfrm>
            <a:custGeom>
              <a:avLst/>
              <a:gdLst>
                <a:gd name="connsiteX0" fmla="*/ 74421 w 1584960"/>
                <a:gd name="connsiteY0" fmla="*/ 0 h 446439"/>
                <a:gd name="connsiteX1" fmla="*/ 1510539 w 1584960"/>
                <a:gd name="connsiteY1" fmla="*/ 0 h 446439"/>
                <a:gd name="connsiteX2" fmla="*/ 1584960 w 1584960"/>
                <a:gd name="connsiteY2" fmla="*/ 74421 h 446439"/>
                <a:gd name="connsiteX3" fmla="*/ 1584960 w 1584960"/>
                <a:gd name="connsiteY3" fmla="*/ 446439 h 446439"/>
                <a:gd name="connsiteX4" fmla="*/ 1584960 w 1584960"/>
                <a:gd name="connsiteY4" fmla="*/ 446439 h 446439"/>
                <a:gd name="connsiteX5" fmla="*/ 0 w 1584960"/>
                <a:gd name="connsiteY5" fmla="*/ 446439 h 446439"/>
                <a:gd name="connsiteX6" fmla="*/ 0 w 1584960"/>
                <a:gd name="connsiteY6" fmla="*/ 446439 h 446439"/>
                <a:gd name="connsiteX7" fmla="*/ 0 w 1584960"/>
                <a:gd name="connsiteY7" fmla="*/ 74421 h 446439"/>
                <a:gd name="connsiteX8" fmla="*/ 74421 w 1584960"/>
                <a:gd name="connsiteY8" fmla="*/ 0 h 44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960" h="446439">
                  <a:moveTo>
                    <a:pt x="74421" y="0"/>
                  </a:moveTo>
                  <a:lnTo>
                    <a:pt x="1510539" y="0"/>
                  </a:lnTo>
                  <a:cubicBezTo>
                    <a:pt x="1551641" y="0"/>
                    <a:pt x="1584960" y="33319"/>
                    <a:pt x="1584960" y="74421"/>
                  </a:cubicBezTo>
                  <a:lnTo>
                    <a:pt x="1584960" y="446439"/>
                  </a:lnTo>
                  <a:lnTo>
                    <a:pt x="1584960" y="446439"/>
                  </a:lnTo>
                  <a:lnTo>
                    <a:pt x="0" y="446439"/>
                  </a:lnTo>
                  <a:lnTo>
                    <a:pt x="0" y="446439"/>
                  </a:lnTo>
                  <a:lnTo>
                    <a:pt x="0" y="74421"/>
                  </a:lnTo>
                  <a:cubicBezTo>
                    <a:pt x="0" y="33319"/>
                    <a:pt x="33319" y="0"/>
                    <a:pt x="74421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182" tIns="54182" rIns="54182" bIns="32385" numCol="1" spcCol="1270" anchor="ctr" anchorCtr="0">
              <a:noAutofit/>
            </a:bodyPr>
            <a:lstStyle/>
            <a:p>
              <a:pPr lvl="0" algn="ctr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dirty="0">
                  <a:latin typeface="HY견고딕" pitchFamily="18" charset="-127"/>
                  <a:ea typeface="HY견고딕" pitchFamily="18" charset="-127"/>
                </a:rPr>
                <a:t>5</a:t>
              </a:r>
              <a:endParaRPr lang="ko-KR" altLang="en-US" sz="2000" kern="1200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491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서</a:t>
            </a:r>
            <a:r>
              <a:rPr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906161"/>
            <a:ext cx="7272808" cy="27084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ctr"/>
            <a:r>
              <a:rPr lang="en-US" altLang="ko-KR" sz="1600" b="1" u="sng" dirty="0" smtClean="0">
                <a:latin typeface="굴림" pitchFamily="50" charset="-127"/>
                <a:ea typeface="굴림" pitchFamily="50" charset="-127"/>
              </a:rPr>
              <a:t>[</a:t>
            </a:r>
            <a:r>
              <a:rPr lang="ko-KR" altLang="en-US" sz="1600" b="1" u="sng" dirty="0" err="1" smtClean="0">
                <a:latin typeface="굴림" pitchFamily="50" charset="-127"/>
                <a:ea typeface="굴림" pitchFamily="50" charset="-127"/>
              </a:rPr>
              <a:t>물류비</a:t>
            </a:r>
            <a:r>
              <a:rPr lang="ko-KR" altLang="en-US" sz="1600" b="1" u="sng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600" b="1" u="sng" dirty="0" smtClean="0">
                <a:latin typeface="굴림" pitchFamily="50" charset="-127"/>
                <a:ea typeface="굴림" pitchFamily="50" charset="-127"/>
              </a:rPr>
              <a:t>70%</a:t>
            </a:r>
            <a:r>
              <a:rPr lang="ko-KR" altLang="en-US" sz="1600" b="1" u="sng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u="sng" dirty="0" smtClean="0">
                <a:latin typeface="굴림" pitchFamily="50" charset="-127"/>
                <a:ea typeface="굴림" pitchFamily="50" charset="-127"/>
              </a:rPr>
              <a:t>이상 점유하는 부분을 쉽게 분석 할 수 있다</a:t>
            </a:r>
            <a:r>
              <a:rPr lang="en-US" altLang="ko-KR" sz="1600" b="1" u="sng" dirty="0" smtClean="0">
                <a:latin typeface="굴림" pitchFamily="50" charset="-127"/>
                <a:ea typeface="굴림" pitchFamily="50" charset="-127"/>
              </a:rPr>
              <a:t>.]</a:t>
            </a: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 제조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유통기업 뿐만 아니라 물류전문기업 까지도 아직 부피단위를 사용하지 않는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기업이 대부분이다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◈현재 주로 사용하는 단위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EA, BOX,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팔레트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Kg, Ton, ℓ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로 수량과 중량 단위에 집중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되어 있다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◈운송과 보관은 중량에도 영향을 받으나 부피에 따라 비용 증감영향을 더 받는다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그럼에도 부피에 대한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단위 보다는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수량 단위로 추정 관리 하고 있는 실정이다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◈아래 그림을 예로 부피에 대한 중요성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확인해 보자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  <a:endParaRPr lang="en-US" altLang="ko-KR" sz="1400" dirty="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1005811" y="3933056"/>
            <a:ext cx="1629895" cy="1368152"/>
            <a:chOff x="1259632" y="4293096"/>
            <a:chExt cx="1629895" cy="1368152"/>
          </a:xfrm>
        </p:grpSpPr>
        <p:grpSp>
          <p:nvGrpSpPr>
            <p:cNvPr id="4" name="그룹 3"/>
            <p:cNvGrpSpPr/>
            <p:nvPr/>
          </p:nvGrpSpPr>
          <p:grpSpPr>
            <a:xfrm>
              <a:off x="1259632" y="4293096"/>
              <a:ext cx="1629895" cy="1368152"/>
              <a:chOff x="755576" y="4293096"/>
              <a:chExt cx="1629895" cy="1368152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755576" y="4293096"/>
                <a:ext cx="45719" cy="13681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직사각형 4"/>
              <p:cNvSpPr/>
              <p:nvPr/>
            </p:nvSpPr>
            <p:spPr>
              <a:xfrm>
                <a:off x="2339752" y="4293096"/>
                <a:ext cx="45719" cy="13681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" name="직사각형 6"/>
              <p:cNvSpPr/>
              <p:nvPr/>
            </p:nvSpPr>
            <p:spPr>
              <a:xfrm flipH="1">
                <a:off x="755576" y="4869160"/>
                <a:ext cx="1591348" cy="152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8" name="정육면체 7"/>
            <p:cNvSpPr/>
            <p:nvPr/>
          </p:nvSpPr>
          <p:spPr>
            <a:xfrm>
              <a:off x="2141135" y="4581128"/>
              <a:ext cx="651658" cy="288032"/>
            </a:xfrm>
            <a:prstGeom prst="cub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정육면체 8"/>
            <p:cNvSpPr/>
            <p:nvPr/>
          </p:nvSpPr>
          <p:spPr>
            <a:xfrm>
              <a:off x="2123728" y="5085184"/>
              <a:ext cx="651658" cy="576064"/>
            </a:xfrm>
            <a:prstGeom prst="cub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정육면체 9"/>
            <p:cNvSpPr/>
            <p:nvPr/>
          </p:nvSpPr>
          <p:spPr>
            <a:xfrm>
              <a:off x="1403648" y="4437112"/>
              <a:ext cx="651658" cy="432048"/>
            </a:xfrm>
            <a:prstGeom prst="cub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정육면체 10"/>
            <p:cNvSpPr/>
            <p:nvPr/>
          </p:nvSpPr>
          <p:spPr>
            <a:xfrm>
              <a:off x="1403648" y="5373216"/>
              <a:ext cx="651658" cy="288032"/>
            </a:xfrm>
            <a:prstGeom prst="cub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7584" y="5415607"/>
            <a:ext cx="2122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상품</a:t>
            </a:r>
            <a:r>
              <a:rPr lang="en-US" altLang="ko-KR" sz="1200" dirty="0" smtClean="0"/>
              <a:t> :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100EA, 7cbm</a:t>
            </a:r>
          </a:p>
          <a:p>
            <a:r>
              <a:rPr lang="en-US" altLang="ko-KR" sz="1200" dirty="0" smtClean="0"/>
              <a:t>CAPA : 4</a:t>
            </a:r>
            <a:r>
              <a:rPr lang="ko-KR" altLang="en-US" sz="1200" dirty="0" smtClean="0"/>
              <a:t>팔레트</a:t>
            </a:r>
            <a:r>
              <a:rPr lang="en-US" altLang="ko-KR" sz="1200" dirty="0" smtClean="0"/>
              <a:t>, 10cbm</a:t>
            </a:r>
            <a:endParaRPr lang="ko-KR" alt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531638" y="4323884"/>
            <a:ext cx="2514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기존 관리 </a:t>
            </a:r>
            <a:r>
              <a:rPr lang="en-US" altLang="ko-KR" sz="1400" dirty="0" smtClean="0"/>
              <a:t>: 4</a:t>
            </a:r>
            <a:r>
              <a:rPr lang="ko-KR" altLang="en-US" sz="1400" dirty="0" smtClean="0"/>
              <a:t>팔레트 </a:t>
            </a:r>
            <a:r>
              <a:rPr lang="en-US" altLang="ko-KR" sz="1400" dirty="0" smtClean="0"/>
              <a:t>100EA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  </a:t>
            </a:r>
            <a:r>
              <a:rPr lang="ko-KR" altLang="en-US" sz="1400" dirty="0" err="1" smtClean="0"/>
              <a:t>보관율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100%</a:t>
            </a:r>
            <a:endParaRPr lang="ko-KR" altLang="en-US" sz="1400" dirty="0"/>
          </a:p>
        </p:txBody>
      </p:sp>
      <p:sp>
        <p:nvSpPr>
          <p:cNvPr id="15" name="오른쪽 화살표 14"/>
          <p:cNvSpPr/>
          <p:nvPr/>
        </p:nvSpPr>
        <p:spPr>
          <a:xfrm rot="20150220">
            <a:off x="2977601" y="4481987"/>
            <a:ext cx="529394" cy="248042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오른쪽 화살표 15"/>
          <p:cNvSpPr/>
          <p:nvPr/>
        </p:nvSpPr>
        <p:spPr>
          <a:xfrm rot="1157223">
            <a:off x="2976135" y="5097394"/>
            <a:ext cx="529394" cy="24804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563888" y="5221415"/>
            <a:ext cx="2482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 smtClean="0"/>
              <a:t>cbm</a:t>
            </a:r>
            <a:r>
              <a:rPr lang="ko-KR" altLang="en-US" sz="1400" dirty="0" smtClean="0"/>
              <a:t> 관리 </a:t>
            </a:r>
            <a:r>
              <a:rPr lang="en-US" altLang="ko-KR" sz="1400" dirty="0" smtClean="0"/>
              <a:t>: 7cbm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100EA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  </a:t>
            </a:r>
            <a:r>
              <a:rPr lang="ko-KR" altLang="en-US" sz="1400" dirty="0" err="1" smtClean="0"/>
              <a:t>보관율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70%</a:t>
            </a:r>
            <a:endParaRPr lang="ko-KR" altLang="en-US" sz="1400" dirty="0"/>
          </a:p>
        </p:txBody>
      </p:sp>
      <p:sp>
        <p:nvSpPr>
          <p:cNvPr id="19" name="타원형 설명선 18"/>
          <p:cNvSpPr/>
          <p:nvPr/>
        </p:nvSpPr>
        <p:spPr>
          <a:xfrm>
            <a:off x="6190387" y="3789040"/>
            <a:ext cx="2232248" cy="936104"/>
          </a:xfrm>
          <a:prstGeom prst="wedgeEllipseCallout">
            <a:avLst>
              <a:gd name="adj1" fmla="val -68825"/>
              <a:gd name="adj2" fmla="val 4385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실물을 봐야</a:t>
            </a:r>
            <a:endParaRPr lang="en-US" altLang="ko-KR" sz="1400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얼마를 입고할 수 있는지 대략 파악</a:t>
            </a:r>
            <a:endParaRPr lang="ko-KR" altLang="en-US" sz="1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0" name="타원형 설명선 19"/>
          <p:cNvSpPr/>
          <p:nvPr/>
        </p:nvSpPr>
        <p:spPr>
          <a:xfrm>
            <a:off x="6190387" y="4869160"/>
            <a:ext cx="2232248" cy="936104"/>
          </a:xfrm>
          <a:prstGeom prst="wedgeEllipseCallout">
            <a:avLst>
              <a:gd name="adj1" fmla="val -74497"/>
              <a:gd name="adj2" fmla="val 1680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어디서든 </a:t>
            </a:r>
            <a:r>
              <a:rPr lang="en-US" altLang="ko-KR" sz="1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30EA </a:t>
            </a:r>
            <a:r>
              <a:rPr lang="ko-KR" altLang="en-US" sz="1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입고 가능 정확히 파악</a:t>
            </a:r>
            <a:endParaRPr lang="en-US" altLang="ko-KR" sz="1400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3768" y="5968671"/>
            <a:ext cx="4245736" cy="307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왜곡 현상 없는 효율적 관리 어느 것 입니까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?</a:t>
            </a:r>
            <a:endParaRPr lang="en-US" altLang="ko-KR" sz="1400" dirty="0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2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. CBM</a:t>
            </a:r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의 개념</a:t>
            </a:r>
            <a:endParaRPr lang="ko-KR" altLang="en-US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611560" y="1196751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CBM</a:t>
            </a:r>
            <a:r>
              <a:rPr lang="ko-KR" altLang="en-US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(Cubic Meter)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부피는 나타내는 단위로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1cbm=1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㎥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입방미터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와 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r>
              <a:rPr lang="en-US" altLang="ko-KR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                         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동일 한 단위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dirty="0">
              <a:effectLst/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899592" y="2448368"/>
            <a:ext cx="2448272" cy="1357119"/>
            <a:chOff x="1187624" y="2492896"/>
            <a:chExt cx="2448272" cy="1357119"/>
          </a:xfrm>
        </p:grpSpPr>
        <p:sp>
          <p:nvSpPr>
            <p:cNvPr id="22" name="정육면체 21"/>
            <p:cNvSpPr/>
            <p:nvPr/>
          </p:nvSpPr>
          <p:spPr>
            <a:xfrm>
              <a:off x="1187624" y="2492896"/>
              <a:ext cx="1728192" cy="1080120"/>
            </a:xfrm>
            <a:prstGeom prst="cub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475656" y="3573016"/>
              <a:ext cx="8640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1200" dirty="0" smtClean="0">
                  <a:latin typeface="굴림" pitchFamily="50" charset="-127"/>
                  <a:ea typeface="굴림" pitchFamily="50" charset="-127"/>
                </a:rPr>
                <a:t>50 Cm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2627784" y="3353796"/>
              <a:ext cx="8640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1200" dirty="0" smtClean="0">
                  <a:latin typeface="굴림" pitchFamily="50" charset="-127"/>
                  <a:ea typeface="굴림" pitchFamily="50" charset="-127"/>
                </a:rPr>
                <a:t>30 Cm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2771800" y="2754943"/>
              <a:ext cx="8640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1200" dirty="0" smtClean="0">
                  <a:latin typeface="굴림" pitchFamily="50" charset="-127"/>
                  <a:ea typeface="굴림" pitchFamily="50" charset="-127"/>
                </a:rPr>
                <a:t>40 Cm</a:t>
              </a: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3364313" y="2358937"/>
            <a:ext cx="4952103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좌측 그림과 같이 가로 세로 높이가 각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50, 40, 30Cm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의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상자를 </a:t>
            </a:r>
            <a:r>
              <a:rPr lang="en-US" altLang="ko-KR" sz="1400" dirty="0" err="1" smtClean="0">
                <a:latin typeface="굴림" pitchFamily="50" charset="-127"/>
                <a:ea typeface="굴림" pitchFamily="50" charset="-127"/>
              </a:rPr>
              <a:t>cbm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단위로 변경하면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1cbm= 100Cm ×</a:t>
            </a:r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100Cm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×</a:t>
            </a:r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100Cm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=1,000,000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㎤ 로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(50 × 40</a:t>
            </a:r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× 30)/1,000,000 = 0.060 </a:t>
            </a:r>
            <a:r>
              <a:rPr lang="en-US" altLang="ko-KR" sz="1400" dirty="0" err="1" smtClean="0">
                <a:latin typeface="굴림" pitchFamily="50" charset="-127"/>
                <a:ea typeface="굴림" pitchFamily="50" charset="-127"/>
              </a:rPr>
              <a:t>cbm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이 된다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</p:txBody>
      </p:sp>
      <p:sp>
        <p:nvSpPr>
          <p:cNvPr id="28" name="모서리가 둥근 사각형 설명선 27"/>
          <p:cNvSpPr/>
          <p:nvPr/>
        </p:nvSpPr>
        <p:spPr>
          <a:xfrm>
            <a:off x="899592" y="4456969"/>
            <a:ext cx="7416824" cy="1584176"/>
          </a:xfrm>
          <a:prstGeom prst="wedgeRoundRectCallout">
            <a:avLst>
              <a:gd name="adj1" fmla="val -35596"/>
              <a:gd name="adj2" fmla="val -9531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ko-KR" altLang="en-US" dirty="0" smtClean="0"/>
              <a:t>◈ 상자를 팔레트에 적재하는 것을 응용하면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</a:p>
          <a:p>
            <a:r>
              <a:rPr lang="en-US" altLang="ko-KR" sz="1400" b="1" dirty="0"/>
              <a:t> </a:t>
            </a:r>
            <a:r>
              <a:rPr lang="en-US" altLang="ko-KR" sz="1400" b="1" dirty="0" smtClean="0"/>
              <a:t>     </a:t>
            </a:r>
            <a:r>
              <a:rPr lang="ko-KR" altLang="en-US" sz="1400" b="1" dirty="0" smtClean="0"/>
              <a:t>팁 </a:t>
            </a:r>
            <a:r>
              <a:rPr lang="en-US" altLang="ko-KR" sz="1400" b="1" dirty="0" smtClean="0"/>
              <a:t>:1</a:t>
            </a:r>
            <a:r>
              <a:rPr lang="ko-KR" altLang="en-US" sz="1400" b="1" dirty="0" smtClean="0"/>
              <a:t>팔레트에 평균 </a:t>
            </a:r>
            <a:r>
              <a:rPr lang="en-US" altLang="ko-KR" sz="1400" b="1" dirty="0" smtClean="0"/>
              <a:t>1.6cbm</a:t>
            </a:r>
            <a:r>
              <a:rPr lang="ko-KR" altLang="en-US" sz="1400" b="1" dirty="0" smtClean="0"/>
              <a:t> 적재와 표준팔레트</a:t>
            </a:r>
            <a:r>
              <a:rPr lang="en-US" altLang="ko-KR" sz="1400" b="1" dirty="0" smtClean="0"/>
              <a:t>(1100*1100) </a:t>
            </a:r>
            <a:r>
              <a:rPr lang="ko-KR" altLang="en-US" sz="1400" b="1" dirty="0" smtClean="0"/>
              <a:t>가정</a:t>
            </a:r>
            <a:endParaRPr lang="en-US" altLang="ko-KR" sz="1400" b="1" dirty="0" smtClean="0"/>
          </a:p>
          <a:p>
            <a:endParaRPr lang="en-US" altLang="ko-KR" sz="1400" b="1" dirty="0"/>
          </a:p>
          <a:p>
            <a:r>
              <a:rPr lang="en-US" altLang="ko-KR" sz="1400" b="1" dirty="0" smtClean="0"/>
              <a:t>    </a:t>
            </a:r>
            <a:r>
              <a:rPr lang="ko-KR" altLang="en-US" sz="1400" b="1" dirty="0" smtClean="0"/>
              <a:t>계산 </a:t>
            </a:r>
            <a:r>
              <a:rPr lang="en-US" altLang="ko-KR" sz="1400" b="1" dirty="0" smtClean="0"/>
              <a:t>: 1.6cbm÷0.06cbm = 26.66 </a:t>
            </a:r>
            <a:r>
              <a:rPr lang="ko-KR" altLang="en-US" sz="1400" b="1" dirty="0" smtClean="0"/>
              <a:t>으로 수치로는 </a:t>
            </a:r>
            <a:r>
              <a:rPr lang="en-US" altLang="ko-KR" sz="1400" b="1" dirty="0" smtClean="0"/>
              <a:t>26</a:t>
            </a:r>
            <a:r>
              <a:rPr lang="ko-KR" altLang="en-US" sz="1400" b="1" dirty="0" smtClean="0"/>
              <a:t>상자가 적재 가능함을 추측</a:t>
            </a:r>
            <a:endParaRPr lang="en-US" altLang="ko-KR" sz="1400" b="1" dirty="0" smtClean="0"/>
          </a:p>
          <a:p>
            <a:r>
              <a:rPr lang="en-US" altLang="ko-KR" sz="1400" b="1" dirty="0"/>
              <a:t> </a:t>
            </a:r>
            <a:r>
              <a:rPr lang="en-US" altLang="ko-KR" sz="1400" b="1" dirty="0" smtClean="0"/>
              <a:t>            </a:t>
            </a:r>
            <a:r>
              <a:rPr lang="ko-KR" altLang="en-US" sz="1400" b="1" dirty="0" smtClean="0"/>
              <a:t>단</a:t>
            </a:r>
            <a:r>
              <a:rPr lang="en-US" altLang="ko-KR" sz="1400" b="1" dirty="0" smtClean="0"/>
              <a:t>. </a:t>
            </a:r>
            <a:r>
              <a:rPr lang="ko-KR" altLang="en-US" sz="1400" b="1" dirty="0" smtClean="0"/>
              <a:t>팔레트의 규격과 적재가능 높이에 따라 달라진다</a:t>
            </a:r>
            <a:r>
              <a:rPr lang="en-US" altLang="ko-KR" sz="1400" b="1" dirty="0" smtClean="0"/>
              <a:t>.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3133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기초정보 조사</a:t>
            </a:r>
            <a:endParaRPr lang="ko-KR" altLang="en-US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68312" y="908050"/>
            <a:ext cx="5471839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1) BOX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규격 조사 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3556" y="1295848"/>
            <a:ext cx="7272808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◈상품별 보관하는 박스의 가로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세로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높이 만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Cm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단위로 측정 한다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468994" y="1916832"/>
            <a:ext cx="5471839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2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)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조사의 부정요인 해결</a:t>
            </a:r>
            <a:endParaRPr lang="en-US" altLang="ko-KR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3556" y="2420888"/>
            <a:ext cx="727280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◈상품 품목수가 적을 경우는 현장 실무자의 반대가 없지만 품목수가 수천 가지에서 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수만 가지 경우에는 인력부족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추가시간 발생 등의 이유로 부정적인 표현을 한다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하지만 아무리 많은 량이라도 시간과 일수를 쪼개고 늘리면 모두 별도의 인력과 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시간이 없어도 가능하다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 (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마음가짐을 어떻게 하느냐에 달려있다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.)</a:t>
            </a: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◈예 시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: 10,000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품목수를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10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명의 직원으로 조사 경우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-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하루에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한명이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20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품목 조사경우 약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2.2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개월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-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하루에 </a:t>
            </a:r>
            <a:r>
              <a:rPr lang="ko-KR" altLang="en-US" sz="1400" dirty="0" err="1">
                <a:latin typeface="굴림" pitchFamily="50" charset="-127"/>
                <a:ea typeface="굴림" pitchFamily="50" charset="-127"/>
              </a:rPr>
              <a:t>한명이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40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품목 조사경우 약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1.1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개월 소요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※ 1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명이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30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품목 조사경우 매일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시간만 쪼개면 가능하다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sz="14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467544" y="4841402"/>
            <a:ext cx="5471839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2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)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제조사 정보 요청  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5472" y="5353471"/>
            <a:ext cx="7272808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◈제조사에서 상품 제조 전에 상품최소단위의 규격으로 포장단위와 적재단위를 산출하여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최상의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적재율을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높이는 값을 구하는데 이때 박스의 가로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세로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높이의 규격도 있다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이정보를 요청하여 반영하면 수월하다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 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44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산</a:t>
            </a:r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반영</a:t>
            </a:r>
            <a:endParaRPr lang="ko-KR" altLang="en-US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68312" y="908050"/>
            <a:ext cx="5471839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1)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전산 반영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–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상품 마스터 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3556" y="1261626"/>
            <a:ext cx="7272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◈추가 생성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상품별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BOX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를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Cm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단위로 입력 할 수 있는 가로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세로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높이 각각 입력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할 수 있는 셀 생성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◈자동 생성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박스단위로 입력된 부피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를 </a:t>
            </a:r>
            <a:r>
              <a:rPr lang="en-US" altLang="ko-KR" sz="1400" dirty="0" err="1" smtClean="0">
                <a:latin typeface="굴림" pitchFamily="50" charset="-127"/>
                <a:ea typeface="굴림" pitchFamily="50" charset="-127"/>
              </a:rPr>
              <a:t>cbm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단위로 변경하여 상품의 최소관리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단위인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EA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당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CBM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이 표시되도록 입수로 나눈 값 자동 생성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계산식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EA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당 </a:t>
            </a:r>
            <a:r>
              <a:rPr lang="en-US" altLang="ko-KR" sz="1400" dirty="0" err="1" smtClean="0">
                <a:latin typeface="굴림" pitchFamily="50" charset="-127"/>
                <a:ea typeface="굴림" pitchFamily="50" charset="-127"/>
              </a:rPr>
              <a:t>cbm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= ((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가로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×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세로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×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높이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÷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1,000,000)÷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입수</a:t>
            </a:r>
            <a:endParaRPr lang="en-US" altLang="ko-KR" sz="14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468994" y="3068960"/>
            <a:ext cx="5471839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2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)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전산 반영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–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출력물  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13556" y="3573016"/>
            <a:ext cx="7272808" cy="24622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◈화면 생성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입고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출고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재고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배차 등 정보처리 화면에 상품별 합계 수량당 </a:t>
            </a:r>
            <a:r>
              <a:rPr lang="en-US" altLang="ko-KR" sz="1400" dirty="0" err="1" smtClean="0">
                <a:latin typeface="굴림" pitchFamily="50" charset="-127"/>
                <a:ea typeface="굴림" pitchFamily="50" charset="-127"/>
              </a:rPr>
              <a:t>cbm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이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생성될 수 있도록 반영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◈예 시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: EA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당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CBM= 0.012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인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곰돌이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제품 경우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521016"/>
              </p:ext>
            </p:extLst>
          </p:nvPr>
        </p:nvGraphicFramePr>
        <p:xfrm>
          <a:off x="2483768" y="4581128"/>
          <a:ext cx="4572000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상품명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수량</a:t>
                      </a:r>
                      <a:r>
                        <a:rPr lang="en-US" altLang="ko-KR" sz="1200" dirty="0" smtClean="0"/>
                        <a:t>(EA)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부피</a:t>
                      </a:r>
                      <a:r>
                        <a:rPr lang="en-US" altLang="ko-KR" sz="1200" dirty="0" smtClean="0"/>
                        <a:t>(CBM)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곰돌이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100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1.20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곰돌이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150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1.80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5508104" y="4509120"/>
            <a:ext cx="1584176" cy="1296144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763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실무 반영</a:t>
            </a:r>
            <a:endParaRPr lang="ko-KR" altLang="en-US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68312" y="908050"/>
            <a:ext cx="5471839" cy="35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1)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보관 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3556" y="1295848"/>
            <a:ext cx="7272808" cy="1600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상품관리 효율성 향상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상품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팔레트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존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그룹 등 관리되는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단위별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부피개념의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적재율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관리로 상품의 적절한 이동과 압축에 대한 최상의 정보를 찾을 수 있어 꼭 필요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한 이동과 압축 실현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◈단위당 정확한 </a:t>
            </a:r>
            <a:r>
              <a:rPr lang="ko-KR" altLang="en-US" sz="1400" b="1" dirty="0" err="1" smtClean="0">
                <a:latin typeface="굴림" pitchFamily="50" charset="-127"/>
                <a:ea typeface="굴림" pitchFamily="50" charset="-127"/>
              </a:rPr>
              <a:t>보관비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 산출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지금까지 상품별로 크기가 모두 다르기 때문에 총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보관비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를 총 보관 수량으로 나누어 각 상품수량 비중에 따라 계산을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했다면 이제는 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각 상품별 부피에 대한 비중으로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보관비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산출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468994" y="3068960"/>
            <a:ext cx="5471839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2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)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운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송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  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13556" y="3573016"/>
            <a:ext cx="727280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◈배차 효율성 향상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부피관리를 하지 않을 경우 배차담당자는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배송처별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팔레트 수량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</a:t>
            </a: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BOX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수량</a:t>
            </a:r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정보와 부피는 경험에 의한 추정으로 배차를 하여 추가 비용의 손실을 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가져오고 비용 손실의 원인도 찾기 어렵다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 </a:t>
            </a:r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그러나 부피관리를 하면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배송처별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필요한 적재함 면적을 계산할 수 있어 차종과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배송루투를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짧은 시간에 결과 값 생성으로 효율성 향상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(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단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양곡과 같은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중량물</a:t>
            </a:r>
            <a:r>
              <a:rPr lang="ko-KR" altLang="en-US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경우는 중량단위도 같이 사용해야 함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pPr fontAlgn="ctr"/>
            <a:endParaRPr lang="en-US" altLang="ko-KR" sz="1400" dirty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◈단위당 정확한 운송비 산출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배송 차별 부피단위의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적재율을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관리할 수 있으며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이로 인하여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배송처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상품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지역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차량별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정확한 운송비 원가 분석이 가능하다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083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실무 반영</a:t>
            </a:r>
            <a:endParaRPr lang="ko-KR" altLang="en-US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68312" y="908050"/>
            <a:ext cx="5471839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1)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배차 경우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BOX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와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CBM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굴림" pitchFamily="50" charset="-127"/>
              </a:rPr>
              <a:t>단위 비교 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774159" y="4150496"/>
            <a:ext cx="2573705" cy="358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ko-KR" altLang="en-US" sz="16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☞ </a:t>
            </a:r>
            <a:r>
              <a:rPr lang="en-US" altLang="ko-KR" sz="16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BOX </a:t>
            </a:r>
            <a:r>
              <a:rPr lang="ko-KR" altLang="en-US" sz="16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단위 경우 배차  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409335"/>
            <a:ext cx="7518884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◈조건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표준적재 탑이 설치되어 있는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1t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과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2.5t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중 출고량에 맞게 배차 해야 한다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배차자는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적재함 규격과 수작업 상차한다는 정보를 알고 있다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fontAlgn="ctr"/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          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중량과는 상관없음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276872"/>
            <a:ext cx="129614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◈출고정보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 </a:t>
            </a:r>
          </a:p>
        </p:txBody>
      </p:sp>
      <p:sp>
        <p:nvSpPr>
          <p:cNvPr id="15" name="Text Box 44"/>
          <p:cNvSpPr txBox="1">
            <a:spLocks noChangeArrowheads="1"/>
          </p:cNvSpPr>
          <p:nvPr/>
        </p:nvSpPr>
        <p:spPr bwMode="auto">
          <a:xfrm>
            <a:off x="4878615" y="4150496"/>
            <a:ext cx="2573705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808080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ko-KR" altLang="en-US" sz="16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☞ </a:t>
            </a:r>
            <a:r>
              <a:rPr lang="en-US" altLang="ko-KR" sz="16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CBM </a:t>
            </a:r>
            <a:r>
              <a:rPr lang="ko-KR" altLang="en-US" sz="16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단위 경우 배차  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4159" y="4581129"/>
            <a:ext cx="3293785" cy="16561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85750" indent="-285750" fontAlgn="ctr">
              <a:buFont typeface="Wingdings" pitchFamily="2" charset="2"/>
              <a:buChar char="ü"/>
            </a:pP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출고대기하고 있는 물량을 실제로 봐야 차량을 선택할 수 있다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285750" indent="-285750" fontAlgn="ctr">
              <a:buFont typeface="Wingdings" pitchFamily="2" charset="2"/>
              <a:buChar char="ü"/>
            </a:pP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실물을 볼 수 없는 경우는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피킹한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사람에게 어느 정도 부피인지 확인을 해야만 배차를 할  수 있다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285750" indent="-285750" fontAlgn="ctr">
              <a:buFont typeface="Wingdings" pitchFamily="2" charset="2"/>
              <a:buChar char="ü"/>
            </a:pP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판단 잘못으로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2.5t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을 배차 한다면 운송비 손실을 본다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70979" y="4581128"/>
            <a:ext cx="3293785" cy="16561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85750" indent="-285750" fontAlgn="ctr">
              <a:buFont typeface="Wingdings" pitchFamily="2" charset="2"/>
              <a:buChar char="ü"/>
            </a:pP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배차자는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각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차종별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적재함 규격을</a:t>
            </a:r>
            <a:r>
              <a:rPr lang="en-US" altLang="ko-KR" sz="1400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알고 있기 때문에 추가 정보 없이 바로 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1t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차가 적절하다는 것을 알 수 있고  바로 배차 가능하다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285750" indent="-285750" fontAlgn="ctr">
              <a:buFont typeface="Wingdings" pitchFamily="2" charset="2"/>
              <a:buChar char="ü"/>
            </a:pP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정확한 정보로 인한 </a:t>
            </a:r>
            <a:r>
              <a:rPr lang="ko-KR" altLang="en-US" sz="1400" dirty="0" err="1" smtClean="0">
                <a:latin typeface="굴림" pitchFamily="50" charset="-127"/>
                <a:ea typeface="굴림" pitchFamily="50" charset="-127"/>
              </a:rPr>
              <a:t>오배차</a:t>
            </a:r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 확률이 아주 적다</a:t>
            </a:r>
            <a:r>
              <a:rPr lang="en-US" altLang="ko-KR" sz="1400" dirty="0" smtClean="0">
                <a:latin typeface="굴림" pitchFamily="50" charset="-127"/>
                <a:ea typeface="굴림" pitchFamily="50" charset="-127"/>
              </a:rPr>
              <a:t>.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63207"/>
              </p:ext>
            </p:extLst>
          </p:nvPr>
        </p:nvGraphicFramePr>
        <p:xfrm>
          <a:off x="2267744" y="2276872"/>
          <a:ext cx="2743200" cy="14668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 err="1">
                          <a:effectLst/>
                        </a:rPr>
                        <a:t>배송처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지역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BOX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CBM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r>
                        <a:rPr lang="ko-KR" altLang="en-US" sz="1100" u="none" strike="noStrike">
                          <a:effectLst/>
                        </a:rPr>
                        <a:t>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경기 성남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0.80 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r>
                        <a:rPr lang="ko-KR" altLang="en-US" sz="1100" u="none" strike="noStrike">
                          <a:effectLst/>
                        </a:rPr>
                        <a:t>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경기 과천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0.57 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3</a:t>
                      </a:r>
                      <a:r>
                        <a:rPr lang="ko-KR" altLang="en-US" sz="1100" u="none" strike="noStrike">
                          <a:effectLst/>
                        </a:rPr>
                        <a:t>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서울 강남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1.26 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4</a:t>
                      </a:r>
                      <a:r>
                        <a:rPr lang="ko-KR" altLang="en-US" sz="1100" u="none" strike="noStrike">
                          <a:effectLst/>
                        </a:rPr>
                        <a:t>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서울 강동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1.12 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5</a:t>
                      </a:r>
                      <a:r>
                        <a:rPr lang="ko-KR" altLang="en-US" sz="1100" u="none" strike="noStrike">
                          <a:effectLst/>
                        </a:rPr>
                        <a:t>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경기 구리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50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0.30 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합계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750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4.05 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3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925</Words>
  <Application>Microsoft Office PowerPoint</Application>
  <PresentationFormat>화면 슬라이드 쇼(4:3)</PresentationFormat>
  <Paragraphs>160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iscm</dc:creator>
  <cp:lastModifiedBy>iscm</cp:lastModifiedBy>
  <cp:revision>53</cp:revision>
  <dcterms:created xsi:type="dcterms:W3CDTF">2012-10-29T07:06:34Z</dcterms:created>
  <dcterms:modified xsi:type="dcterms:W3CDTF">2014-05-11T04:14:09Z</dcterms:modified>
</cp:coreProperties>
</file>