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7" r:id="rId19"/>
    <p:sldId id="268" r:id="rId20"/>
    <p:sldId id="266" r:id="rId21"/>
    <p:sldId id="270" r:id="rId22"/>
    <p:sldId id="269" r:id="rId23"/>
    <p:sldId id="271" r:id="rId24"/>
    <p:sldId id="27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1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youtube.com/watch?v=tTXj1AZNjQ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5400" b="1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옵아트를</a:t>
            </a:r>
            <a:r>
              <a:rPr lang="ko-KR" altLang="en-US" sz="5400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활용한 착시미술</a:t>
            </a:r>
            <a:endParaRPr lang="ko-KR" altLang="en-US" sz="54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교사 김유미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1136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543" y="381000"/>
            <a:ext cx="5467733" cy="6077518"/>
          </a:xfrm>
        </p:spPr>
      </p:pic>
    </p:spTree>
    <p:extLst>
      <p:ext uri="{BB962C8B-B14F-4D97-AF65-F5344CB8AC3E}">
        <p14:creationId xmlns:p14="http://schemas.microsoft.com/office/powerpoint/2010/main" val="4001289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81355"/>
          </a:xfrm>
        </p:spPr>
        <p:txBody>
          <a:bodyPr/>
          <a:lstStyle/>
          <a:p>
            <a:r>
              <a:rPr lang="ko-KR" altLang="en-US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옵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아트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53793" y="2080516"/>
            <a:ext cx="10227923" cy="3581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 smtClean="0"/>
              <a:t> </a:t>
            </a:r>
            <a:r>
              <a:rPr lang="ko-KR" altLang="en-US" sz="2800" dirty="0"/>
              <a:t>추상 미술의 </a:t>
            </a:r>
            <a:r>
              <a:rPr lang="ko-KR" altLang="en-US" sz="2800" dirty="0" smtClean="0"/>
              <a:t>한 장르로 </a:t>
            </a:r>
            <a:r>
              <a:rPr lang="ko-KR" altLang="en-US" sz="2800" dirty="0" err="1"/>
              <a:t>옵티컬</a:t>
            </a:r>
            <a:r>
              <a:rPr lang="ko-KR" altLang="en-US" sz="2800" dirty="0"/>
              <a:t> 아트</a:t>
            </a:r>
            <a:r>
              <a:rPr lang="en-US" altLang="ko-KR" sz="2800" dirty="0"/>
              <a:t>(Optical Art)</a:t>
            </a:r>
            <a:r>
              <a:rPr lang="ko-KR" altLang="en-US" sz="2800" dirty="0"/>
              <a:t>의 </a:t>
            </a:r>
            <a:r>
              <a:rPr lang="ko-KR" altLang="en-US" sz="2800" dirty="0" smtClean="0"/>
              <a:t>약칭</a:t>
            </a:r>
            <a:endParaRPr lang="en-US" altLang="ko-KR" sz="2800" dirty="0" smtClean="0"/>
          </a:p>
          <a:p>
            <a:pPr>
              <a:lnSpc>
                <a:spcPct val="150000"/>
              </a:lnSpc>
            </a:pPr>
            <a:r>
              <a:rPr lang="ko-KR" altLang="en-US" sz="2800" dirty="0" smtClean="0"/>
              <a:t> </a:t>
            </a:r>
            <a:r>
              <a:rPr lang="ko-KR" altLang="en-US" sz="2800" dirty="0"/>
              <a:t>색채나 원근법 등을 이용한 시각적 착각을 다루는 추상 미술의 하나로 착시의 효과를 이용해 평면적 그림을 입체로 </a:t>
            </a:r>
            <a:r>
              <a:rPr lang="ko-KR" altLang="en-US" sz="2800" dirty="0" smtClean="0"/>
              <a:t>보여줌</a:t>
            </a:r>
            <a:endParaRPr lang="en-US" altLang="ko-KR" sz="2800" dirty="0" smtClean="0"/>
          </a:p>
          <a:p>
            <a:pPr>
              <a:lnSpc>
                <a:spcPct val="150000"/>
              </a:lnSpc>
            </a:pPr>
            <a:r>
              <a:rPr lang="ko-KR" altLang="en-US" sz="2800" dirty="0" smtClean="0"/>
              <a:t>대표화가</a:t>
            </a:r>
            <a:r>
              <a:rPr lang="en-US" altLang="ko-KR" sz="2800" dirty="0" smtClean="0"/>
              <a:t>: </a:t>
            </a:r>
            <a:r>
              <a:rPr lang="ko-KR" altLang="en-US" sz="2800" dirty="0" err="1" smtClean="0"/>
              <a:t>바자렐리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5179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152" y="809089"/>
            <a:ext cx="7688495" cy="5766371"/>
          </a:xfrm>
        </p:spPr>
      </p:pic>
    </p:spTree>
    <p:extLst>
      <p:ext uri="{BB962C8B-B14F-4D97-AF65-F5344CB8AC3E}">
        <p14:creationId xmlns:p14="http://schemas.microsoft.com/office/powerpoint/2010/main" val="1250958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871" y="360665"/>
            <a:ext cx="5657904" cy="5837114"/>
          </a:xfrm>
        </p:spPr>
      </p:pic>
    </p:spTree>
    <p:extLst>
      <p:ext uri="{BB962C8B-B14F-4D97-AF65-F5344CB8AC3E}">
        <p14:creationId xmlns:p14="http://schemas.microsoft.com/office/powerpoint/2010/main" val="121303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843" y="564651"/>
            <a:ext cx="6293349" cy="6293349"/>
          </a:xfrm>
        </p:spPr>
      </p:pic>
    </p:spTree>
    <p:extLst>
      <p:ext uri="{BB962C8B-B14F-4D97-AF65-F5344CB8AC3E}">
        <p14:creationId xmlns:p14="http://schemas.microsoft.com/office/powerpoint/2010/main" val="1337969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64239"/>
            <a:ext cx="9644598" cy="6418042"/>
          </a:xfrm>
        </p:spPr>
      </p:pic>
    </p:spTree>
    <p:extLst>
      <p:ext uri="{BB962C8B-B14F-4D97-AF65-F5344CB8AC3E}">
        <p14:creationId xmlns:p14="http://schemas.microsoft.com/office/powerpoint/2010/main" val="1788678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60400" y="317065"/>
            <a:ext cx="9601200" cy="988888"/>
          </a:xfrm>
        </p:spPr>
        <p:txBody>
          <a:bodyPr/>
          <a:lstStyle/>
          <a:p>
            <a:r>
              <a:rPr lang="ko-KR" altLang="en-US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옵아트와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패션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54" y="1305953"/>
            <a:ext cx="3571429" cy="301904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721" y="937218"/>
            <a:ext cx="2773732" cy="277373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125" y="893852"/>
            <a:ext cx="4250907" cy="54836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721" y="3635687"/>
            <a:ext cx="2874624" cy="287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24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93679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수업 과정 및 평가계획 안내</a:t>
            </a:r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총 </a:t>
            </a:r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30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점</a:t>
            </a:r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8787" y="1715784"/>
            <a:ext cx="1808251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기초 </a:t>
            </a:r>
            <a:r>
              <a:rPr lang="ko-KR" altLang="en-US" sz="2400" b="1" dirty="0" err="1" smtClean="0"/>
              <a:t>옵아트</a:t>
            </a:r>
            <a:r>
              <a:rPr lang="ko-KR" altLang="en-US" sz="2400" b="1" dirty="0" smtClean="0"/>
              <a:t> 연습</a:t>
            </a:r>
            <a:endParaRPr lang="en-US" altLang="ko-KR" sz="2400" b="1" dirty="0" smtClean="0"/>
          </a:p>
          <a:p>
            <a:pPr algn="ctr"/>
            <a:r>
              <a:rPr lang="en-US" altLang="ko-KR" sz="2400" b="1" dirty="0" smtClean="0">
                <a:solidFill>
                  <a:srgbClr val="FF0000"/>
                </a:solidFill>
              </a:rPr>
              <a:t>(10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점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)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오른쪽 화살표 5"/>
          <p:cNvSpPr/>
          <p:nvPr/>
        </p:nvSpPr>
        <p:spPr>
          <a:xfrm>
            <a:off x="2900739" y="1962364"/>
            <a:ext cx="667820" cy="452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507769" y="1715784"/>
            <a:ext cx="2116476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err="1" smtClean="0"/>
              <a:t>옵아트</a:t>
            </a:r>
            <a:r>
              <a:rPr lang="ko-KR" altLang="en-US" sz="2400" b="1" dirty="0" smtClean="0"/>
              <a:t> </a:t>
            </a:r>
            <a:endParaRPr lang="en-US" altLang="ko-KR" sz="2400" b="1" dirty="0" smtClean="0"/>
          </a:p>
          <a:p>
            <a:pPr algn="ctr"/>
            <a:r>
              <a:rPr lang="ko-KR" altLang="en-US" sz="2400" b="1" dirty="0" smtClean="0"/>
              <a:t>상자 만들기 아이디어 스케치</a:t>
            </a:r>
            <a:r>
              <a:rPr lang="en-US" altLang="ko-KR" sz="2400" b="1" dirty="0" smtClean="0"/>
              <a:t>(</a:t>
            </a:r>
            <a:r>
              <a:rPr lang="ko-KR" altLang="en-US" sz="2400" b="1" dirty="0" err="1" smtClean="0"/>
              <a:t>활동지</a:t>
            </a:r>
            <a:r>
              <a:rPr lang="en-US" altLang="ko-KR" sz="2400" b="1" dirty="0" smtClean="0"/>
              <a:t>)</a:t>
            </a:r>
            <a:endParaRPr lang="ko-KR" altLang="en-US" sz="2400" b="1" dirty="0"/>
          </a:p>
        </p:txBody>
      </p:sp>
      <p:sp>
        <p:nvSpPr>
          <p:cNvPr id="8" name="오른쪽 화살표 7"/>
          <p:cNvSpPr/>
          <p:nvPr/>
        </p:nvSpPr>
        <p:spPr>
          <a:xfrm>
            <a:off x="5642653" y="1894707"/>
            <a:ext cx="667820" cy="452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339156" y="1715784"/>
            <a:ext cx="2116476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도화지에 상자 도안 그리고 </a:t>
            </a:r>
            <a:r>
              <a:rPr lang="ko-KR" altLang="en-US" sz="2400" b="1" dirty="0" err="1" smtClean="0"/>
              <a:t>옵아트</a:t>
            </a:r>
            <a:r>
              <a:rPr lang="ko-KR" altLang="en-US" sz="2400" b="1" dirty="0" smtClean="0"/>
              <a:t> 스케치 하기</a:t>
            </a:r>
            <a:endParaRPr lang="en-US" altLang="ko-KR" sz="2400" b="1" dirty="0"/>
          </a:p>
          <a:p>
            <a:pPr algn="ctr"/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자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샤프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연필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지우개</a:t>
            </a:r>
            <a:r>
              <a:rPr lang="en-US" altLang="ko-KR" sz="2400" b="1" dirty="0" smtClean="0"/>
              <a:t>)</a:t>
            </a:r>
            <a:endParaRPr lang="ko-KR" altLang="en-US" sz="2400" b="1" dirty="0"/>
          </a:p>
        </p:txBody>
      </p:sp>
      <p:sp>
        <p:nvSpPr>
          <p:cNvPr id="10" name="오른쪽 화살표 9"/>
          <p:cNvSpPr/>
          <p:nvPr/>
        </p:nvSpPr>
        <p:spPr>
          <a:xfrm>
            <a:off x="8455632" y="1935803"/>
            <a:ext cx="667820" cy="452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9123452" y="1715784"/>
            <a:ext cx="2116476" cy="30469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매직이나 </a:t>
            </a:r>
            <a:r>
              <a:rPr lang="ko-KR" altLang="en-US" sz="2400" b="1" dirty="0" err="1" smtClean="0"/>
              <a:t>네임펜으로</a:t>
            </a:r>
            <a:r>
              <a:rPr lang="ko-KR" altLang="en-US" sz="2400" b="1" dirty="0" smtClean="0"/>
              <a:t> 채색 및 상자 완성</a:t>
            </a:r>
            <a:endParaRPr lang="en-US" altLang="ko-KR" sz="2400" b="1" dirty="0" smtClean="0"/>
          </a:p>
          <a:p>
            <a:pPr algn="ctr"/>
            <a:r>
              <a:rPr lang="ko-KR" altLang="en-US" sz="2400" b="1" dirty="0" err="1" smtClean="0"/>
              <a:t>네임펜이나</a:t>
            </a:r>
            <a:r>
              <a:rPr lang="ko-KR" altLang="en-US" sz="2400" b="1" dirty="0" smtClean="0"/>
              <a:t> 검정 매직 준비</a:t>
            </a:r>
            <a:endParaRPr lang="en-US" altLang="ko-KR" sz="2400" b="1" dirty="0" smtClean="0"/>
          </a:p>
          <a:p>
            <a:pPr algn="ctr"/>
            <a:r>
              <a:rPr lang="en-US" altLang="ko-KR" sz="2400" b="1" dirty="0" smtClean="0">
                <a:solidFill>
                  <a:srgbClr val="FF0000"/>
                </a:solidFill>
              </a:rPr>
              <a:t>(20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점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)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03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741" y="593332"/>
            <a:ext cx="4124898" cy="5650545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328" y="244157"/>
            <a:ext cx="5154800" cy="55812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8771" y="5732980"/>
            <a:ext cx="419558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400" smtClean="0"/>
              <a:t>연필로 넓게 기준 선 그리기</a:t>
            </a:r>
            <a:endParaRPr lang="ko-KR" alt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6833640" y="454967"/>
            <a:ext cx="419558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400" dirty="0" smtClean="0"/>
              <a:t>촘촘히 </a:t>
            </a:r>
            <a:r>
              <a:rPr lang="ko-KR" altLang="en-US" sz="2400" dirty="0" err="1" smtClean="0"/>
              <a:t>네임펜으로</a:t>
            </a:r>
            <a:r>
              <a:rPr lang="ko-KR" altLang="en-US" sz="2400" dirty="0" smtClean="0"/>
              <a:t> 선 그리기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28124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63" y="433289"/>
            <a:ext cx="3581400" cy="3581400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05" y="1962364"/>
            <a:ext cx="3790810" cy="489563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157" y="213189"/>
            <a:ext cx="3538716" cy="40608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09620" y="1374443"/>
            <a:ext cx="419558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400" dirty="0" err="1" smtClean="0"/>
              <a:t>노마르지로</a:t>
            </a:r>
            <a:r>
              <a:rPr lang="ko-KR" altLang="en-US" sz="2400" dirty="0" smtClean="0"/>
              <a:t> 채색 후 색연필로 명암 넣기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6215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86146"/>
          </a:xfrm>
        </p:spPr>
        <p:txBody>
          <a:bodyPr/>
          <a:lstStyle/>
          <a:p>
            <a:r>
              <a:rPr lang="ko-KR" altLang="en-US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핵심질문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84616" y="2018872"/>
            <a:ext cx="9601200" cy="559941"/>
          </a:xfrm>
        </p:spPr>
        <p:txBody>
          <a:bodyPr>
            <a:normAutofit/>
          </a:bodyPr>
          <a:lstStyle/>
          <a:p>
            <a:r>
              <a:rPr lang="ko-KR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우리가 보는 것은 </a:t>
            </a:r>
            <a:r>
              <a:rPr lang="en-US" altLang="ko-K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100% </a:t>
            </a:r>
            <a:r>
              <a:rPr lang="ko-KR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진실인 것일까요</a:t>
            </a:r>
            <a:r>
              <a:rPr lang="en-US" altLang="ko-K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ko-KR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785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55324"/>
          </a:xfrm>
        </p:spPr>
        <p:txBody>
          <a:bodyPr/>
          <a:lstStyle/>
          <a:p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기초 </a:t>
            </a:r>
            <a:r>
              <a:rPr lang="ko-KR" altLang="en-US" b="1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옵아트</a:t>
            </a: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과정 안내</a:t>
            </a:r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43519" y="1541124"/>
            <a:ext cx="9601200" cy="3581400"/>
          </a:xfrm>
        </p:spPr>
        <p:txBody>
          <a:bodyPr/>
          <a:lstStyle/>
          <a:p>
            <a:r>
              <a:rPr lang="ko-KR" altLang="en-US" dirty="0" smtClean="0"/>
              <a:t>도화지에 자기 손을 대고 </a:t>
            </a:r>
            <a:r>
              <a:rPr lang="ko-KR" altLang="en-US" dirty="0" err="1" smtClean="0"/>
              <a:t>손모양을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따라그린다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손을 떼고 손 모양을 다듬어 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60" y="2570358"/>
            <a:ext cx="5518286" cy="367119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212" y="1776840"/>
            <a:ext cx="3863087" cy="482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46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937" y="500864"/>
            <a:ext cx="8876056" cy="6171540"/>
          </a:xfrm>
        </p:spPr>
      </p:pic>
    </p:spTree>
    <p:extLst>
      <p:ext uri="{BB962C8B-B14F-4D97-AF65-F5344CB8AC3E}">
        <p14:creationId xmlns:p14="http://schemas.microsoft.com/office/powerpoint/2010/main" val="1016449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798" y="524839"/>
            <a:ext cx="8277261" cy="6207946"/>
          </a:xfrm>
        </p:spPr>
      </p:pic>
    </p:spTree>
    <p:extLst>
      <p:ext uri="{BB962C8B-B14F-4D97-AF65-F5344CB8AC3E}">
        <p14:creationId xmlns:p14="http://schemas.microsoft.com/office/powerpoint/2010/main" val="1652963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632" y="1854486"/>
            <a:ext cx="4929135" cy="4812642"/>
          </a:xfrm>
        </p:spPr>
      </p:pic>
    </p:spTree>
    <p:extLst>
      <p:ext uri="{BB962C8B-B14F-4D97-AF65-F5344CB8AC3E}">
        <p14:creationId xmlns:p14="http://schemas.microsoft.com/office/powerpoint/2010/main" val="16234829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794" y="765424"/>
            <a:ext cx="5491965" cy="5491965"/>
          </a:xfrm>
        </p:spPr>
      </p:pic>
    </p:spTree>
    <p:extLst>
      <p:ext uri="{BB962C8B-B14F-4D97-AF65-F5344CB8AC3E}">
        <p14:creationId xmlns:p14="http://schemas.microsoft.com/office/powerpoint/2010/main" val="2074938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동영상을 통해 알아봅시다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hlinkClick r:id="rId2"/>
              </a:rPr>
              <a:t>https://</a:t>
            </a:r>
            <a:r>
              <a:rPr lang="en-US" altLang="ko-KR" dirty="0" smtClean="0">
                <a:hlinkClick r:id="rId2"/>
              </a:rPr>
              <a:t>www.youtube.com/watch?v=tTXj1AZNjQ8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012" y="0"/>
            <a:ext cx="70579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818535"/>
            <a:ext cx="5198806" cy="5198806"/>
          </a:xfrm>
        </p:spPr>
      </p:pic>
    </p:spTree>
    <p:extLst>
      <p:ext uri="{BB962C8B-B14F-4D97-AF65-F5344CB8AC3E}">
        <p14:creationId xmlns:p14="http://schemas.microsoft.com/office/powerpoint/2010/main" val="154824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55" y="811160"/>
            <a:ext cx="6263662" cy="6194323"/>
          </a:xfrm>
        </p:spPr>
      </p:pic>
    </p:spTree>
    <p:extLst>
      <p:ext uri="{BB962C8B-B14F-4D97-AF65-F5344CB8AC3E}">
        <p14:creationId xmlns:p14="http://schemas.microsoft.com/office/powerpoint/2010/main" val="37729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667" y="1150375"/>
            <a:ext cx="8522039" cy="4660490"/>
          </a:xfrm>
        </p:spPr>
      </p:pic>
    </p:spTree>
    <p:extLst>
      <p:ext uri="{BB962C8B-B14F-4D97-AF65-F5344CB8AC3E}">
        <p14:creationId xmlns:p14="http://schemas.microsoft.com/office/powerpoint/2010/main" val="75008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581" y="685800"/>
            <a:ext cx="7480858" cy="5947014"/>
          </a:xfrm>
        </p:spPr>
      </p:pic>
    </p:spTree>
    <p:extLst>
      <p:ext uri="{BB962C8B-B14F-4D97-AF65-F5344CB8AC3E}">
        <p14:creationId xmlns:p14="http://schemas.microsoft.com/office/powerpoint/2010/main" val="389899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159" y="376851"/>
            <a:ext cx="4848686" cy="6164409"/>
          </a:xfrm>
        </p:spPr>
      </p:pic>
    </p:spTree>
    <p:extLst>
      <p:ext uri="{BB962C8B-B14F-4D97-AF65-F5344CB8AC3E}">
        <p14:creationId xmlns:p14="http://schemas.microsoft.com/office/powerpoint/2010/main" val="2118860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312" y="263357"/>
            <a:ext cx="5853979" cy="6150724"/>
          </a:xfrm>
        </p:spPr>
      </p:pic>
    </p:spTree>
    <p:extLst>
      <p:ext uri="{BB962C8B-B14F-4D97-AF65-F5344CB8AC3E}">
        <p14:creationId xmlns:p14="http://schemas.microsoft.com/office/powerpoint/2010/main" val="222958419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자르기</Template>
  <TotalTime>114</TotalTime>
  <Words>148</Words>
  <Application>Microsoft Office PowerPoint</Application>
  <PresentationFormat>와이드스크린</PresentationFormat>
  <Paragraphs>27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8" baseType="lpstr">
      <vt:lpstr>HY견고딕</vt:lpstr>
      <vt:lpstr>돋움</vt:lpstr>
      <vt:lpstr>Franklin Gothic Book</vt:lpstr>
      <vt:lpstr>Crop</vt:lpstr>
      <vt:lpstr>옵아트를 활용한 착시미술</vt:lpstr>
      <vt:lpstr>핵심질문</vt:lpstr>
      <vt:lpstr> 동영상을 통해 알아봅시다.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옵 아트</vt:lpstr>
      <vt:lpstr>PowerPoint 프레젠테이션</vt:lpstr>
      <vt:lpstr>PowerPoint 프레젠테이션</vt:lpstr>
      <vt:lpstr>PowerPoint 프레젠테이션</vt:lpstr>
      <vt:lpstr>PowerPoint 프레젠테이션</vt:lpstr>
      <vt:lpstr>옵아트와 패션</vt:lpstr>
      <vt:lpstr>수업 과정 및 평가계획 안내(총 30점)</vt:lpstr>
      <vt:lpstr>PowerPoint 프레젠테이션</vt:lpstr>
      <vt:lpstr>PowerPoint 프레젠테이션</vt:lpstr>
      <vt:lpstr>기초 옵아트 과정 안내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옵아트를 활용한 착시미술</dc:title>
  <dc:creator>Yumi_laptop</dc:creator>
  <cp:lastModifiedBy>OWNER</cp:lastModifiedBy>
  <cp:revision>8</cp:revision>
  <dcterms:created xsi:type="dcterms:W3CDTF">2018-08-12T03:19:30Z</dcterms:created>
  <dcterms:modified xsi:type="dcterms:W3CDTF">2019-03-21T07:08:35Z</dcterms:modified>
</cp:coreProperties>
</file>